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Consolas" panose="020B0609020204030204" pitchFamily="49" charset="0"/>
      <p:regular r:id="rId14"/>
      <p:bold r:id="rId15"/>
      <p:italic r:id="rId16"/>
      <p:boldItalic r:id="rId17"/>
    </p:embeddedFont>
    <p:embeddedFont>
      <p:font typeface="Merriweather" panose="020F0502020204030204" pitchFamily="2"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5" d="100"/>
          <a:sy n="65" d="100"/>
        </p:scale>
        <p:origin x="83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324989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2932509"/>
            <a:ext cx="7416403" cy="1349692"/>
          </a:xfrm>
          <a:prstGeom prst="rect">
            <a:avLst/>
          </a:prstGeom>
          <a:noFill/>
          <a:ln/>
        </p:spPr>
        <p:txBody>
          <a:bodyPr wrap="square" lIns="0" tIns="0" rIns="0" bIns="0" rtlCol="0" anchor="t"/>
          <a:lstStyle/>
          <a:p>
            <a:pPr marL="0" indent="0" algn="l">
              <a:lnSpc>
                <a:spcPts val="5300"/>
              </a:lnSpc>
              <a:buNone/>
            </a:pPr>
            <a:r>
              <a:rPr lang="en-US" sz="4250" dirty="0">
                <a:solidFill>
                  <a:srgbClr val="F5F0F0"/>
                </a:solidFill>
                <a:latin typeface="Merriweather" pitchFamily="34" charset="0"/>
                <a:ea typeface="Merriweather" pitchFamily="34" charset="-122"/>
                <a:cs typeface="Merriweather" pitchFamily="34" charset="-120"/>
              </a:rPr>
              <a:t>Building a Fitness Analytics Dashboard</a:t>
            </a:r>
            <a:endParaRPr lang="en-US" sz="4250" dirty="0"/>
          </a:p>
        </p:txBody>
      </p:sp>
      <p:sp>
        <p:nvSpPr>
          <p:cNvPr id="4" name="Text 1"/>
          <p:cNvSpPr/>
          <p:nvPr/>
        </p:nvSpPr>
        <p:spPr>
          <a:xfrm>
            <a:off x="863798" y="4606052"/>
            <a:ext cx="7416403" cy="691039"/>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Transforming raw fitness data into actionable insights for personalized health.</a:t>
            </a:r>
            <a:endParaRPr lang="en-US" sz="17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20579" y="564118"/>
            <a:ext cx="6733937" cy="641152"/>
          </a:xfrm>
          <a:prstGeom prst="rect">
            <a:avLst/>
          </a:prstGeom>
          <a:noFill/>
          <a:ln/>
        </p:spPr>
        <p:txBody>
          <a:bodyPr wrap="none" lIns="0" tIns="0" rIns="0" bIns="0" rtlCol="0" anchor="t"/>
          <a:lstStyle/>
          <a:p>
            <a:pPr marL="0" indent="0" algn="l">
              <a:lnSpc>
                <a:spcPts val="5000"/>
              </a:lnSpc>
              <a:buNone/>
            </a:pPr>
            <a:r>
              <a:rPr lang="en-US" sz="4000" dirty="0">
                <a:solidFill>
                  <a:srgbClr val="F5F0F0"/>
                </a:solidFill>
                <a:latin typeface="Merriweather" pitchFamily="34" charset="0"/>
                <a:ea typeface="Merriweather" pitchFamily="34" charset="-122"/>
                <a:cs typeface="Merriweather" pitchFamily="34" charset="-120"/>
              </a:rPr>
              <a:t>User Demographic Insights</a:t>
            </a:r>
            <a:endParaRPr lang="en-US" sz="4000" dirty="0"/>
          </a:p>
        </p:txBody>
      </p:sp>
      <p:sp>
        <p:nvSpPr>
          <p:cNvPr id="3" name="Text 1"/>
          <p:cNvSpPr/>
          <p:nvPr/>
        </p:nvSpPr>
        <p:spPr>
          <a:xfrm>
            <a:off x="820579" y="1615559"/>
            <a:ext cx="12989243" cy="656273"/>
          </a:xfrm>
          <a:prstGeom prst="rect">
            <a:avLst/>
          </a:prstGeom>
          <a:noFill/>
          <a:ln/>
        </p:spPr>
        <p:txBody>
          <a:bodyPr wrap="square" lIns="0" tIns="0" rIns="0" bIns="0" rtlCol="0" anchor="t"/>
          <a:lstStyle/>
          <a:p>
            <a:pPr marL="0" indent="0" algn="l">
              <a:lnSpc>
                <a:spcPts val="2550"/>
              </a:lnSpc>
              <a:buNone/>
            </a:pPr>
            <a:r>
              <a:rPr lang="en-US" sz="1600" dirty="0">
                <a:solidFill>
                  <a:srgbClr val="E2E6E9"/>
                </a:solidFill>
                <a:latin typeface="Merriweather" pitchFamily="34" charset="0"/>
                <a:ea typeface="Merriweather" pitchFamily="34" charset="-122"/>
                <a:cs typeface="Merriweather" pitchFamily="34" charset="-120"/>
              </a:rPr>
              <a:t>Understanding our user base is crucial. These views provide a clear picture of user age distribution, gender balance, and experience levels, enabling targeted fitness program development.</a:t>
            </a:r>
            <a:endParaRPr lang="en-US" sz="1600" dirty="0"/>
          </a:p>
        </p:txBody>
      </p:sp>
      <p:sp>
        <p:nvSpPr>
          <p:cNvPr id="4" name="Text 2"/>
          <p:cNvSpPr/>
          <p:nvPr/>
        </p:nvSpPr>
        <p:spPr>
          <a:xfrm>
            <a:off x="820579" y="2707719"/>
            <a:ext cx="2564368" cy="320516"/>
          </a:xfrm>
          <a:prstGeom prst="rect">
            <a:avLst/>
          </a:prstGeom>
          <a:noFill/>
          <a:ln/>
        </p:spPr>
        <p:txBody>
          <a:bodyPr wrap="none" lIns="0" tIns="0" rIns="0" bIns="0" rtlCol="0" anchor="t"/>
          <a:lstStyle/>
          <a:p>
            <a:pPr marL="0" indent="0" algn="l">
              <a:lnSpc>
                <a:spcPts val="2500"/>
              </a:lnSpc>
              <a:buNone/>
            </a:pPr>
            <a:r>
              <a:rPr lang="en-US" sz="2000" dirty="0">
                <a:solidFill>
                  <a:srgbClr val="F5F0F0"/>
                </a:solidFill>
                <a:latin typeface="Merriweather" pitchFamily="34" charset="0"/>
                <a:ea typeface="Merriweather" pitchFamily="34" charset="-122"/>
                <a:cs typeface="Merriweather" pitchFamily="34" charset="-120"/>
              </a:rPr>
              <a:t>Gender Distribution</a:t>
            </a:r>
            <a:endParaRPr lang="en-US" sz="2000" dirty="0"/>
          </a:p>
        </p:txBody>
      </p:sp>
      <p:pic>
        <p:nvPicPr>
          <p:cNvPr id="5" name="Image 0" descr="preencoded.png"/>
          <p:cNvPicPr>
            <a:picLocks noChangeAspect="1"/>
          </p:cNvPicPr>
          <p:nvPr/>
        </p:nvPicPr>
        <p:blipFill>
          <a:blip r:embed="rId3"/>
          <a:stretch>
            <a:fillRect/>
          </a:stretch>
        </p:blipFill>
        <p:spPr>
          <a:xfrm>
            <a:off x="820579" y="3258979"/>
            <a:ext cx="6244352" cy="3261122"/>
          </a:xfrm>
          <a:prstGeom prst="rect">
            <a:avLst/>
          </a:prstGeom>
        </p:spPr>
      </p:pic>
      <p:sp>
        <p:nvSpPr>
          <p:cNvPr id="6" name="Shape 3"/>
          <p:cNvSpPr/>
          <p:nvPr/>
        </p:nvSpPr>
        <p:spPr>
          <a:xfrm>
            <a:off x="2890599" y="6550581"/>
            <a:ext cx="205145" cy="205145"/>
          </a:xfrm>
          <a:prstGeom prst="roundRect">
            <a:avLst>
              <a:gd name="adj" fmla="val 8915"/>
            </a:avLst>
          </a:prstGeom>
          <a:solidFill>
            <a:srgbClr val="00296B"/>
          </a:solidFill>
          <a:ln/>
        </p:spPr>
      </p:sp>
      <p:sp>
        <p:nvSpPr>
          <p:cNvPr id="7" name="Text 4"/>
          <p:cNvSpPr/>
          <p:nvPr/>
        </p:nvSpPr>
        <p:spPr>
          <a:xfrm>
            <a:off x="3156704" y="6550581"/>
            <a:ext cx="709851" cy="205145"/>
          </a:xfrm>
          <a:prstGeom prst="rect">
            <a:avLst/>
          </a:prstGeom>
          <a:noFill/>
          <a:ln/>
        </p:spPr>
        <p:txBody>
          <a:bodyPr wrap="none" lIns="0" tIns="0" rIns="0" bIns="0" rtlCol="0" anchor="t"/>
          <a:lstStyle/>
          <a:p>
            <a:pPr marL="0" indent="0" algn="l">
              <a:lnSpc>
                <a:spcPts val="1600"/>
              </a:lnSpc>
              <a:buNone/>
            </a:pPr>
            <a:r>
              <a:rPr lang="en-US" sz="1600" dirty="0">
                <a:solidFill>
                  <a:srgbClr val="E2E6E9"/>
                </a:solidFill>
                <a:latin typeface="Merriweather" pitchFamily="34" charset="0"/>
                <a:ea typeface="Merriweather" pitchFamily="34" charset="-122"/>
                <a:cs typeface="Merriweather" pitchFamily="34" charset="-120"/>
              </a:rPr>
              <a:t>Female</a:t>
            </a:r>
            <a:endParaRPr lang="en-US" sz="1600" dirty="0"/>
          </a:p>
        </p:txBody>
      </p:sp>
      <p:sp>
        <p:nvSpPr>
          <p:cNvPr id="8" name="Shape 5"/>
          <p:cNvSpPr/>
          <p:nvPr/>
        </p:nvSpPr>
        <p:spPr>
          <a:xfrm>
            <a:off x="4018955" y="6550581"/>
            <a:ext cx="205145" cy="205145"/>
          </a:xfrm>
          <a:prstGeom prst="roundRect">
            <a:avLst>
              <a:gd name="adj" fmla="val 8915"/>
            </a:avLst>
          </a:prstGeom>
          <a:solidFill>
            <a:srgbClr val="297BFF"/>
          </a:solidFill>
          <a:ln/>
        </p:spPr>
      </p:sp>
      <p:sp>
        <p:nvSpPr>
          <p:cNvPr id="9" name="Text 6"/>
          <p:cNvSpPr/>
          <p:nvPr/>
        </p:nvSpPr>
        <p:spPr>
          <a:xfrm>
            <a:off x="4285059" y="6550581"/>
            <a:ext cx="484942" cy="205145"/>
          </a:xfrm>
          <a:prstGeom prst="rect">
            <a:avLst/>
          </a:prstGeom>
          <a:noFill/>
          <a:ln/>
        </p:spPr>
        <p:txBody>
          <a:bodyPr wrap="none" lIns="0" tIns="0" rIns="0" bIns="0" rtlCol="0" anchor="t"/>
          <a:lstStyle/>
          <a:p>
            <a:pPr marL="0" indent="0" algn="l">
              <a:lnSpc>
                <a:spcPts val="1600"/>
              </a:lnSpc>
              <a:buNone/>
            </a:pPr>
            <a:r>
              <a:rPr lang="en-US" sz="1600" dirty="0">
                <a:solidFill>
                  <a:srgbClr val="E2E6E9"/>
                </a:solidFill>
                <a:latin typeface="Merriweather" pitchFamily="34" charset="0"/>
                <a:ea typeface="Merriweather" pitchFamily="34" charset="-122"/>
                <a:cs typeface="Merriweather" pitchFamily="34" charset="-120"/>
              </a:rPr>
              <a:t>Male</a:t>
            </a:r>
            <a:endParaRPr lang="en-US" sz="1600" dirty="0"/>
          </a:p>
        </p:txBody>
      </p:sp>
      <p:sp>
        <p:nvSpPr>
          <p:cNvPr id="10" name="Text 7"/>
          <p:cNvSpPr/>
          <p:nvPr/>
        </p:nvSpPr>
        <p:spPr>
          <a:xfrm>
            <a:off x="7573089" y="2707719"/>
            <a:ext cx="2564368" cy="320516"/>
          </a:xfrm>
          <a:prstGeom prst="rect">
            <a:avLst/>
          </a:prstGeom>
          <a:noFill/>
          <a:ln/>
        </p:spPr>
        <p:txBody>
          <a:bodyPr wrap="none" lIns="0" tIns="0" rIns="0" bIns="0" rtlCol="0" anchor="t"/>
          <a:lstStyle/>
          <a:p>
            <a:pPr marL="0" indent="0" algn="l">
              <a:lnSpc>
                <a:spcPts val="2500"/>
              </a:lnSpc>
              <a:buNone/>
            </a:pPr>
            <a:r>
              <a:rPr lang="en-US" sz="2000" dirty="0">
                <a:solidFill>
                  <a:srgbClr val="F5F0F0"/>
                </a:solidFill>
                <a:latin typeface="Merriweather" pitchFamily="34" charset="0"/>
                <a:ea typeface="Merriweather" pitchFamily="34" charset="-122"/>
                <a:cs typeface="Merriweather" pitchFamily="34" charset="-120"/>
              </a:rPr>
              <a:t>Experience Levels</a:t>
            </a:r>
            <a:endParaRPr lang="en-US" sz="2000" dirty="0"/>
          </a:p>
        </p:txBody>
      </p:sp>
      <p:pic>
        <p:nvPicPr>
          <p:cNvPr id="11" name="Image 1" descr="preencoded.png"/>
          <p:cNvPicPr>
            <a:picLocks noChangeAspect="1"/>
          </p:cNvPicPr>
          <p:nvPr/>
        </p:nvPicPr>
        <p:blipFill>
          <a:blip r:embed="rId4"/>
          <a:stretch>
            <a:fillRect/>
          </a:stretch>
        </p:blipFill>
        <p:spPr>
          <a:xfrm>
            <a:off x="7573089" y="3258979"/>
            <a:ext cx="6244352" cy="3496747"/>
          </a:xfrm>
          <a:prstGeom prst="rect">
            <a:avLst/>
          </a:prstGeom>
        </p:spPr>
      </p:pic>
      <p:sp>
        <p:nvSpPr>
          <p:cNvPr id="12" name="Text 8"/>
          <p:cNvSpPr/>
          <p:nvPr/>
        </p:nvSpPr>
        <p:spPr>
          <a:xfrm>
            <a:off x="820579" y="7217212"/>
            <a:ext cx="12989243" cy="656273"/>
          </a:xfrm>
          <a:prstGeom prst="rect">
            <a:avLst/>
          </a:prstGeom>
          <a:noFill/>
          <a:ln/>
        </p:spPr>
        <p:txBody>
          <a:bodyPr wrap="square" lIns="0" tIns="0" rIns="0" bIns="0" rtlCol="0" anchor="t"/>
          <a:lstStyle/>
          <a:p>
            <a:pPr marL="0" indent="0" algn="l">
              <a:lnSpc>
                <a:spcPts val="2550"/>
              </a:lnSpc>
              <a:buNone/>
            </a:pPr>
            <a:r>
              <a:rPr lang="en-US" sz="1600" dirty="0">
                <a:solidFill>
                  <a:srgbClr val="E2E6E9"/>
                </a:solidFill>
                <a:latin typeface="Merriweather" pitchFamily="34" charset="0"/>
                <a:ea typeface="Merriweather" pitchFamily="34" charset="-122"/>
                <a:cs typeface="Merriweather" pitchFamily="34" charset="-120"/>
              </a:rPr>
              <a:t>The data reveals a slightly higher representation of female users and a strong presence of intermediate-level fitness enthusiasts. This informs how we can tailor our offerings.</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848797"/>
            <a:ext cx="7416403" cy="1349692"/>
          </a:xfrm>
          <a:prstGeom prst="rect">
            <a:avLst/>
          </a:prstGeom>
          <a:noFill/>
          <a:ln/>
        </p:spPr>
        <p:txBody>
          <a:bodyPr wrap="square" lIns="0" tIns="0" rIns="0" bIns="0" rtlCol="0" anchor="t"/>
          <a:lstStyle/>
          <a:p>
            <a:pPr marL="0" indent="0" algn="l">
              <a:lnSpc>
                <a:spcPts val="5300"/>
              </a:lnSpc>
              <a:buNone/>
            </a:pPr>
            <a:r>
              <a:rPr lang="en-US" sz="4250" dirty="0">
                <a:solidFill>
                  <a:srgbClr val="F5F0F0"/>
                </a:solidFill>
                <a:latin typeface="Merriweather" pitchFamily="34" charset="0"/>
                <a:ea typeface="Merriweather" pitchFamily="34" charset="-122"/>
                <a:cs typeface="Merriweather" pitchFamily="34" charset="-120"/>
              </a:rPr>
              <a:t>Visualizing Insights with Power BI</a:t>
            </a:r>
            <a:endParaRPr lang="en-US" sz="4250" dirty="0"/>
          </a:p>
        </p:txBody>
      </p:sp>
      <p:sp>
        <p:nvSpPr>
          <p:cNvPr id="4" name="Text 1"/>
          <p:cNvSpPr/>
          <p:nvPr/>
        </p:nvSpPr>
        <p:spPr>
          <a:xfrm>
            <a:off x="6350198" y="2522339"/>
            <a:ext cx="7416403" cy="1382078"/>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The culmination of our database design and data cleaning is the creation of interactive dashboards in Power BI. These dashboards transform complex SQL views into intuitive visualizations, providing actionable insights at a glance.</a:t>
            </a:r>
            <a:endParaRPr lang="en-US" sz="1700" dirty="0"/>
          </a:p>
        </p:txBody>
      </p:sp>
      <p:sp>
        <p:nvSpPr>
          <p:cNvPr id="5" name="Text 2"/>
          <p:cNvSpPr/>
          <p:nvPr/>
        </p:nvSpPr>
        <p:spPr>
          <a:xfrm>
            <a:off x="6350198" y="4147304"/>
            <a:ext cx="7416403" cy="1382078"/>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Connecting the SQL schema directly to Power BI allows us to dynamically explore trends, compare user performance, and identify key areas for improvement in fitness routines. This empowers users and trainers with personalized data-driven guidance.</a:t>
            </a:r>
            <a:endParaRPr lang="en-US" sz="1700" dirty="0"/>
          </a:p>
        </p:txBody>
      </p:sp>
      <p:sp>
        <p:nvSpPr>
          <p:cNvPr id="6" name="Shape 3"/>
          <p:cNvSpPr/>
          <p:nvPr/>
        </p:nvSpPr>
        <p:spPr>
          <a:xfrm>
            <a:off x="6350198" y="5772269"/>
            <a:ext cx="7416403" cy="1608534"/>
          </a:xfrm>
          <a:prstGeom prst="roundRect">
            <a:avLst>
              <a:gd name="adj" fmla="val 5639"/>
            </a:avLst>
          </a:prstGeom>
          <a:solidFill>
            <a:srgbClr val="001D4D"/>
          </a:solidFill>
          <a:ln/>
        </p:spPr>
      </p:sp>
      <p:pic>
        <p:nvPicPr>
          <p:cNvPr id="7" name="Image 1" descr="preencoded.png"/>
          <p:cNvPicPr>
            <a:picLocks noChangeAspect="1"/>
          </p:cNvPicPr>
          <p:nvPr/>
        </p:nvPicPr>
        <p:blipFill>
          <a:blip r:embed="rId4"/>
          <a:stretch>
            <a:fillRect/>
          </a:stretch>
        </p:blipFill>
        <p:spPr>
          <a:xfrm>
            <a:off x="6566059" y="6096953"/>
            <a:ext cx="269915" cy="215860"/>
          </a:xfrm>
          <a:prstGeom prst="rect">
            <a:avLst/>
          </a:prstGeom>
        </p:spPr>
      </p:pic>
      <p:sp>
        <p:nvSpPr>
          <p:cNvPr id="8" name="Text 4"/>
          <p:cNvSpPr/>
          <p:nvPr/>
        </p:nvSpPr>
        <p:spPr>
          <a:xfrm>
            <a:off x="7051834" y="6042065"/>
            <a:ext cx="6498907" cy="1036558"/>
          </a:xfrm>
          <a:prstGeom prst="rect">
            <a:avLst/>
          </a:prstGeom>
          <a:noFill/>
          <a:ln/>
        </p:spPr>
        <p:txBody>
          <a:bodyPr wrap="square" lIns="0" tIns="0" rIns="0" bIns="0" rtlCol="0" anchor="t"/>
          <a:lstStyle/>
          <a:p>
            <a:pPr marL="0" indent="0" algn="l">
              <a:lnSpc>
                <a:spcPts val="2700"/>
              </a:lnSpc>
              <a:buNone/>
            </a:pPr>
            <a:r>
              <a:rPr lang="en-US" sz="1700" dirty="0">
                <a:solidFill>
                  <a:srgbClr val="FFFFFF"/>
                </a:solidFill>
                <a:latin typeface="Merriweather" pitchFamily="34" charset="0"/>
                <a:ea typeface="Merriweather" pitchFamily="34" charset="-122"/>
                <a:cs typeface="Merriweather" pitchFamily="34" charset="-120"/>
              </a:rPr>
              <a:t>By leveraging a well-structured database and powerful visualization tools, we can move beyond raw data to truly understand and optimize fitness journeys.</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00338" y="550426"/>
            <a:ext cx="7543324" cy="1250633"/>
          </a:xfrm>
          <a:prstGeom prst="rect">
            <a:avLst/>
          </a:prstGeom>
          <a:noFill/>
          <a:ln/>
        </p:spPr>
        <p:txBody>
          <a:bodyPr wrap="square" lIns="0" tIns="0" rIns="0" bIns="0" rtlCol="0" anchor="t"/>
          <a:lstStyle/>
          <a:p>
            <a:pPr marL="0" indent="0" algn="l">
              <a:lnSpc>
                <a:spcPts val="4900"/>
              </a:lnSpc>
              <a:buNone/>
            </a:pPr>
            <a:r>
              <a:rPr lang="en-US" sz="3900" dirty="0">
                <a:solidFill>
                  <a:srgbClr val="F5F0F0"/>
                </a:solidFill>
                <a:latin typeface="Merriweather" pitchFamily="34" charset="0"/>
                <a:ea typeface="Merriweather" pitchFamily="34" charset="-122"/>
                <a:cs typeface="Merriweather" pitchFamily="34" charset="-120"/>
              </a:rPr>
              <a:t>The Foundation: Understanding Our Data</a:t>
            </a:r>
            <a:endParaRPr lang="en-US" sz="3900" dirty="0"/>
          </a:p>
        </p:txBody>
      </p:sp>
      <p:sp>
        <p:nvSpPr>
          <p:cNvPr id="4" name="Text 1"/>
          <p:cNvSpPr/>
          <p:nvPr/>
        </p:nvSpPr>
        <p:spPr>
          <a:xfrm>
            <a:off x="800338" y="2101215"/>
            <a:ext cx="7543324" cy="960477"/>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Our journey begins with raw fitness data, encompassing various metrics crucial for comprehensive analysis. Each data point tells a story about an individual's fitness journey.</a:t>
            </a:r>
            <a:endParaRPr lang="en-US" sz="1550" dirty="0"/>
          </a:p>
        </p:txBody>
      </p:sp>
      <p:sp>
        <p:nvSpPr>
          <p:cNvPr id="5" name="Shape 2"/>
          <p:cNvSpPr/>
          <p:nvPr/>
        </p:nvSpPr>
        <p:spPr>
          <a:xfrm>
            <a:off x="800338" y="3586877"/>
            <a:ext cx="3671649" cy="2116217"/>
          </a:xfrm>
          <a:prstGeom prst="roundRect">
            <a:avLst>
              <a:gd name="adj" fmla="val 5185"/>
            </a:avLst>
          </a:prstGeom>
          <a:solidFill>
            <a:srgbClr val="09151A">
              <a:alpha val="95000"/>
            </a:srgbClr>
          </a:solidFill>
          <a:ln/>
        </p:spPr>
      </p:sp>
      <p:sp>
        <p:nvSpPr>
          <p:cNvPr id="6" name="Shape 3"/>
          <p:cNvSpPr/>
          <p:nvPr/>
        </p:nvSpPr>
        <p:spPr>
          <a:xfrm>
            <a:off x="800338" y="3564017"/>
            <a:ext cx="3671649" cy="91440"/>
          </a:xfrm>
          <a:prstGeom prst="roundRect">
            <a:avLst>
              <a:gd name="adj" fmla="val 91915"/>
            </a:avLst>
          </a:prstGeom>
          <a:solidFill>
            <a:srgbClr val="609DFF"/>
          </a:solidFill>
          <a:ln/>
        </p:spPr>
      </p:sp>
      <p:sp>
        <p:nvSpPr>
          <p:cNvPr id="7" name="Shape 4"/>
          <p:cNvSpPr/>
          <p:nvPr/>
        </p:nvSpPr>
        <p:spPr>
          <a:xfrm>
            <a:off x="2336006" y="3286720"/>
            <a:ext cx="600313" cy="600313"/>
          </a:xfrm>
          <a:prstGeom prst="roundRect">
            <a:avLst>
              <a:gd name="adj" fmla="val 152321"/>
            </a:avLst>
          </a:prstGeom>
          <a:solidFill>
            <a:srgbClr val="609DFF"/>
          </a:solidFill>
          <a:ln/>
        </p:spPr>
      </p:sp>
      <p:sp>
        <p:nvSpPr>
          <p:cNvPr id="8" name="Text 5"/>
          <p:cNvSpPr/>
          <p:nvPr/>
        </p:nvSpPr>
        <p:spPr>
          <a:xfrm>
            <a:off x="2516148" y="3436739"/>
            <a:ext cx="240030" cy="300157"/>
          </a:xfrm>
          <a:prstGeom prst="rect">
            <a:avLst/>
          </a:prstGeom>
          <a:noFill/>
          <a:ln/>
        </p:spPr>
        <p:txBody>
          <a:bodyPr wrap="none" lIns="0" tIns="0" rIns="0" bIns="0" rtlCol="0" anchor="t"/>
          <a:lstStyle/>
          <a:p>
            <a:pPr marL="0" indent="0" algn="l">
              <a:lnSpc>
                <a:spcPts val="3000"/>
              </a:lnSpc>
              <a:buNone/>
            </a:pPr>
            <a:r>
              <a:rPr lang="en-US" sz="1850" dirty="0">
                <a:solidFill>
                  <a:srgbClr val="000000"/>
                </a:solidFill>
                <a:latin typeface="Merriweather" pitchFamily="34" charset="0"/>
                <a:ea typeface="Merriweather" pitchFamily="34" charset="-122"/>
                <a:cs typeface="Merriweather" pitchFamily="34" charset="-120"/>
              </a:rPr>
              <a:t>1</a:t>
            </a:r>
            <a:endParaRPr lang="en-US" sz="1850" dirty="0"/>
          </a:p>
        </p:txBody>
      </p:sp>
      <p:sp>
        <p:nvSpPr>
          <p:cNvPr id="9" name="Text 6"/>
          <p:cNvSpPr/>
          <p:nvPr/>
        </p:nvSpPr>
        <p:spPr>
          <a:xfrm>
            <a:off x="1023223" y="4087058"/>
            <a:ext cx="2501384" cy="312658"/>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User Demographics</a:t>
            </a:r>
            <a:endParaRPr lang="en-US" sz="1950" dirty="0"/>
          </a:p>
        </p:txBody>
      </p:sp>
      <p:sp>
        <p:nvSpPr>
          <p:cNvPr id="10" name="Text 7"/>
          <p:cNvSpPr/>
          <p:nvPr/>
        </p:nvSpPr>
        <p:spPr>
          <a:xfrm>
            <a:off x="1023223" y="4519732"/>
            <a:ext cx="3225879" cy="960477"/>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Age, Gender, Weight, Height, BMI, Fat Percentage, Experience Level, Workout Frequency.</a:t>
            </a:r>
            <a:endParaRPr lang="en-US" sz="1550" dirty="0"/>
          </a:p>
        </p:txBody>
      </p:sp>
      <p:sp>
        <p:nvSpPr>
          <p:cNvPr id="11" name="Shape 8"/>
          <p:cNvSpPr/>
          <p:nvPr/>
        </p:nvSpPr>
        <p:spPr>
          <a:xfrm>
            <a:off x="4672013" y="3586877"/>
            <a:ext cx="3671649" cy="2116217"/>
          </a:xfrm>
          <a:prstGeom prst="roundRect">
            <a:avLst>
              <a:gd name="adj" fmla="val 5185"/>
            </a:avLst>
          </a:prstGeom>
          <a:solidFill>
            <a:srgbClr val="09151A">
              <a:alpha val="95000"/>
            </a:srgbClr>
          </a:solidFill>
          <a:ln/>
        </p:spPr>
      </p:sp>
      <p:sp>
        <p:nvSpPr>
          <p:cNvPr id="12" name="Shape 9"/>
          <p:cNvSpPr/>
          <p:nvPr/>
        </p:nvSpPr>
        <p:spPr>
          <a:xfrm>
            <a:off x="4672013" y="3564017"/>
            <a:ext cx="3671649" cy="91440"/>
          </a:xfrm>
          <a:prstGeom prst="roundRect">
            <a:avLst>
              <a:gd name="adj" fmla="val 91915"/>
            </a:avLst>
          </a:prstGeom>
          <a:solidFill>
            <a:srgbClr val="609DFF"/>
          </a:solidFill>
          <a:ln/>
        </p:spPr>
      </p:sp>
      <p:sp>
        <p:nvSpPr>
          <p:cNvPr id="13" name="Shape 10"/>
          <p:cNvSpPr/>
          <p:nvPr/>
        </p:nvSpPr>
        <p:spPr>
          <a:xfrm>
            <a:off x="6207681" y="3286720"/>
            <a:ext cx="600313" cy="600313"/>
          </a:xfrm>
          <a:prstGeom prst="roundRect">
            <a:avLst>
              <a:gd name="adj" fmla="val 152321"/>
            </a:avLst>
          </a:prstGeom>
          <a:solidFill>
            <a:srgbClr val="609DFF"/>
          </a:solidFill>
          <a:ln/>
        </p:spPr>
      </p:sp>
      <p:sp>
        <p:nvSpPr>
          <p:cNvPr id="14" name="Text 11"/>
          <p:cNvSpPr/>
          <p:nvPr/>
        </p:nvSpPr>
        <p:spPr>
          <a:xfrm>
            <a:off x="6387822" y="3436739"/>
            <a:ext cx="240030" cy="300157"/>
          </a:xfrm>
          <a:prstGeom prst="rect">
            <a:avLst/>
          </a:prstGeom>
          <a:noFill/>
          <a:ln/>
        </p:spPr>
        <p:txBody>
          <a:bodyPr wrap="none" lIns="0" tIns="0" rIns="0" bIns="0" rtlCol="0" anchor="t"/>
          <a:lstStyle/>
          <a:p>
            <a:pPr marL="0" indent="0" algn="l">
              <a:lnSpc>
                <a:spcPts val="3000"/>
              </a:lnSpc>
              <a:buNone/>
            </a:pPr>
            <a:r>
              <a:rPr lang="en-US" sz="1850" dirty="0">
                <a:solidFill>
                  <a:srgbClr val="000000"/>
                </a:solidFill>
                <a:latin typeface="Merriweather" pitchFamily="34" charset="0"/>
                <a:ea typeface="Merriweather" pitchFamily="34" charset="-122"/>
                <a:cs typeface="Merriweather" pitchFamily="34" charset="-120"/>
              </a:rPr>
              <a:t>2</a:t>
            </a:r>
            <a:endParaRPr lang="en-US" sz="1850" dirty="0"/>
          </a:p>
        </p:txBody>
      </p:sp>
      <p:sp>
        <p:nvSpPr>
          <p:cNvPr id="15" name="Text 12"/>
          <p:cNvSpPr/>
          <p:nvPr/>
        </p:nvSpPr>
        <p:spPr>
          <a:xfrm>
            <a:off x="4894898" y="4087058"/>
            <a:ext cx="2501384" cy="312658"/>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Workout Metrics</a:t>
            </a:r>
            <a:endParaRPr lang="en-US" sz="1950" dirty="0"/>
          </a:p>
        </p:txBody>
      </p:sp>
      <p:sp>
        <p:nvSpPr>
          <p:cNvPr id="16" name="Text 13"/>
          <p:cNvSpPr/>
          <p:nvPr/>
        </p:nvSpPr>
        <p:spPr>
          <a:xfrm>
            <a:off x="4894898" y="4519732"/>
            <a:ext cx="3225879" cy="960477"/>
          </a:xfrm>
          <a:prstGeom prst="rect">
            <a:avLst/>
          </a:prstGeom>
          <a:noFill/>
          <a:ln/>
        </p:spPr>
        <p:txBody>
          <a:bodyPr wrap="squar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Max BPM, Avg BPM, Resting BPM, Session Duration, Calories Burned, Workout Type.</a:t>
            </a:r>
            <a:endParaRPr lang="en-US" sz="1550" dirty="0"/>
          </a:p>
        </p:txBody>
      </p:sp>
      <p:sp>
        <p:nvSpPr>
          <p:cNvPr id="17" name="Shape 14"/>
          <p:cNvSpPr/>
          <p:nvPr/>
        </p:nvSpPr>
        <p:spPr>
          <a:xfrm>
            <a:off x="800338" y="6203275"/>
            <a:ext cx="7543324" cy="1475899"/>
          </a:xfrm>
          <a:prstGeom prst="roundRect">
            <a:avLst>
              <a:gd name="adj" fmla="val 7435"/>
            </a:avLst>
          </a:prstGeom>
          <a:solidFill>
            <a:srgbClr val="09151A">
              <a:alpha val="95000"/>
            </a:srgbClr>
          </a:solidFill>
          <a:ln/>
        </p:spPr>
      </p:sp>
      <p:sp>
        <p:nvSpPr>
          <p:cNvPr id="18" name="Shape 15"/>
          <p:cNvSpPr/>
          <p:nvPr/>
        </p:nvSpPr>
        <p:spPr>
          <a:xfrm>
            <a:off x="800338" y="6180415"/>
            <a:ext cx="7543324" cy="91440"/>
          </a:xfrm>
          <a:prstGeom prst="roundRect">
            <a:avLst>
              <a:gd name="adj" fmla="val 91915"/>
            </a:avLst>
          </a:prstGeom>
          <a:solidFill>
            <a:srgbClr val="609DFF"/>
          </a:solidFill>
          <a:ln/>
        </p:spPr>
      </p:sp>
      <p:sp>
        <p:nvSpPr>
          <p:cNvPr id="19" name="Shape 16"/>
          <p:cNvSpPr/>
          <p:nvPr/>
        </p:nvSpPr>
        <p:spPr>
          <a:xfrm>
            <a:off x="4271843" y="5903119"/>
            <a:ext cx="600313" cy="600313"/>
          </a:xfrm>
          <a:prstGeom prst="roundRect">
            <a:avLst>
              <a:gd name="adj" fmla="val 152321"/>
            </a:avLst>
          </a:prstGeom>
          <a:solidFill>
            <a:srgbClr val="609DFF"/>
          </a:solidFill>
          <a:ln/>
        </p:spPr>
      </p:sp>
      <p:sp>
        <p:nvSpPr>
          <p:cNvPr id="20" name="Text 17"/>
          <p:cNvSpPr/>
          <p:nvPr/>
        </p:nvSpPr>
        <p:spPr>
          <a:xfrm>
            <a:off x="4451985" y="6053138"/>
            <a:ext cx="240030" cy="300157"/>
          </a:xfrm>
          <a:prstGeom prst="rect">
            <a:avLst/>
          </a:prstGeom>
          <a:noFill/>
          <a:ln/>
        </p:spPr>
        <p:txBody>
          <a:bodyPr wrap="none" lIns="0" tIns="0" rIns="0" bIns="0" rtlCol="0" anchor="t"/>
          <a:lstStyle/>
          <a:p>
            <a:pPr marL="0" indent="0" algn="l">
              <a:lnSpc>
                <a:spcPts val="3000"/>
              </a:lnSpc>
              <a:buNone/>
            </a:pPr>
            <a:r>
              <a:rPr lang="en-US" sz="1850" dirty="0">
                <a:solidFill>
                  <a:srgbClr val="000000"/>
                </a:solidFill>
                <a:latin typeface="Merriweather" pitchFamily="34" charset="0"/>
                <a:ea typeface="Merriweather" pitchFamily="34" charset="-122"/>
                <a:cs typeface="Merriweather" pitchFamily="34" charset="-120"/>
              </a:rPr>
              <a:t>3</a:t>
            </a:r>
            <a:endParaRPr lang="en-US" sz="1850" dirty="0"/>
          </a:p>
        </p:txBody>
      </p:sp>
      <p:sp>
        <p:nvSpPr>
          <p:cNvPr id="21" name="Text 18"/>
          <p:cNvSpPr/>
          <p:nvPr/>
        </p:nvSpPr>
        <p:spPr>
          <a:xfrm>
            <a:off x="1023223" y="6703457"/>
            <a:ext cx="2501384" cy="312658"/>
          </a:xfrm>
          <a:prstGeom prst="rect">
            <a:avLst/>
          </a:prstGeom>
          <a:noFill/>
          <a:ln/>
        </p:spPr>
        <p:txBody>
          <a:bodyPr wrap="none" lIns="0" tIns="0" rIns="0" bIns="0" rtlCol="0" anchor="t"/>
          <a:lstStyle/>
          <a:p>
            <a:pPr marL="0" indent="0" algn="l">
              <a:lnSpc>
                <a:spcPts val="2450"/>
              </a:lnSpc>
              <a:buNone/>
            </a:pPr>
            <a:r>
              <a:rPr lang="en-US" sz="1950" dirty="0">
                <a:solidFill>
                  <a:srgbClr val="E2E6E9"/>
                </a:solidFill>
                <a:latin typeface="Merriweather" pitchFamily="34" charset="0"/>
                <a:ea typeface="Merriweather" pitchFamily="34" charset="-122"/>
                <a:cs typeface="Merriweather" pitchFamily="34" charset="-120"/>
              </a:rPr>
              <a:t>Hydration &amp; Habits</a:t>
            </a:r>
            <a:endParaRPr lang="en-US" sz="1950" dirty="0"/>
          </a:p>
        </p:txBody>
      </p:sp>
      <p:sp>
        <p:nvSpPr>
          <p:cNvPr id="22" name="Text 19"/>
          <p:cNvSpPr/>
          <p:nvPr/>
        </p:nvSpPr>
        <p:spPr>
          <a:xfrm>
            <a:off x="1023223" y="7136130"/>
            <a:ext cx="7097554" cy="320159"/>
          </a:xfrm>
          <a:prstGeom prst="rect">
            <a:avLst/>
          </a:prstGeom>
          <a:noFill/>
          <a:ln/>
        </p:spPr>
        <p:txBody>
          <a:bodyPr wrap="none" lIns="0" tIns="0" rIns="0" bIns="0" rtlCol="0" anchor="t"/>
          <a:lstStyle/>
          <a:p>
            <a:pPr marL="0" indent="0" algn="l">
              <a:lnSpc>
                <a:spcPts val="2500"/>
              </a:lnSpc>
              <a:buNone/>
            </a:pPr>
            <a:r>
              <a:rPr lang="en-US" sz="1550" dirty="0">
                <a:solidFill>
                  <a:srgbClr val="E2E6E9"/>
                </a:solidFill>
                <a:latin typeface="Merriweather" pitchFamily="34" charset="0"/>
                <a:ea typeface="Merriweather" pitchFamily="34" charset="-122"/>
                <a:cs typeface="Merriweather" pitchFamily="34" charset="-120"/>
              </a:rPr>
              <a:t>Water Intake (liters).</a:t>
            </a:r>
            <a:endParaRPr lang="en-US" sz="15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63798" y="1228844"/>
            <a:ext cx="5444728" cy="674846"/>
          </a:xfrm>
          <a:prstGeom prst="rect">
            <a:avLst/>
          </a:prstGeom>
          <a:noFill/>
          <a:ln/>
        </p:spPr>
        <p:txBody>
          <a:bodyPr wrap="none" lIns="0" tIns="0" rIns="0" bIns="0" rtlCol="0" anchor="t"/>
          <a:lstStyle/>
          <a:p>
            <a:pPr marL="0" indent="0" algn="l">
              <a:lnSpc>
                <a:spcPts val="5300"/>
              </a:lnSpc>
              <a:buNone/>
            </a:pPr>
            <a:r>
              <a:rPr lang="en-US" sz="4250" dirty="0">
                <a:solidFill>
                  <a:srgbClr val="F5F0F0"/>
                </a:solidFill>
                <a:latin typeface="Merriweather" pitchFamily="34" charset="0"/>
                <a:ea typeface="Merriweather" pitchFamily="34" charset="-122"/>
                <a:cs typeface="Merriweather" pitchFamily="34" charset="-120"/>
              </a:rPr>
              <a:t>Initial Data Snapshot</a:t>
            </a:r>
            <a:endParaRPr lang="en-US" sz="4250" dirty="0"/>
          </a:p>
        </p:txBody>
      </p:sp>
      <p:sp>
        <p:nvSpPr>
          <p:cNvPr id="3" name="Text 1"/>
          <p:cNvSpPr/>
          <p:nvPr/>
        </p:nvSpPr>
        <p:spPr>
          <a:xfrm>
            <a:off x="863798" y="2335530"/>
            <a:ext cx="12902803" cy="691039"/>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Here's a glimpse into the diverse data collected from our users, illustrating the variety in fitness profiles and workout habits. This raw data is the starting point for our analysis.</a:t>
            </a:r>
            <a:endParaRPr lang="en-US" sz="1700" dirty="0"/>
          </a:p>
        </p:txBody>
      </p:sp>
      <p:pic>
        <p:nvPicPr>
          <p:cNvPr id="4" name="Image 0" descr="preencoded.png"/>
          <p:cNvPicPr>
            <a:picLocks noChangeAspect="1"/>
          </p:cNvPicPr>
          <p:nvPr/>
        </p:nvPicPr>
        <p:blipFill>
          <a:blip r:embed="rId3"/>
          <a:stretch>
            <a:fillRect/>
          </a:stretch>
        </p:blipFill>
        <p:spPr>
          <a:xfrm>
            <a:off x="863798" y="3269456"/>
            <a:ext cx="12902803" cy="2797373"/>
          </a:xfrm>
          <a:prstGeom prst="rect">
            <a:avLst/>
          </a:prstGeom>
        </p:spPr>
      </p:pic>
      <p:sp>
        <p:nvSpPr>
          <p:cNvPr id="5" name="Text 2"/>
          <p:cNvSpPr/>
          <p:nvPr/>
        </p:nvSpPr>
        <p:spPr>
          <a:xfrm>
            <a:off x="863798" y="6309717"/>
            <a:ext cx="12902803" cy="691039"/>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This sample highlights the diverse user base, ranging from different ages and genders to varied workout types and fitness levels. This richness in data allows for granular analysis of fitness trends and individual performance.</a:t>
            </a:r>
            <a:endParaRPr lang="en-US" sz="17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42330" y="372785"/>
            <a:ext cx="6640711" cy="423624"/>
          </a:xfrm>
          <a:prstGeom prst="rect">
            <a:avLst/>
          </a:prstGeom>
          <a:noFill/>
          <a:ln/>
        </p:spPr>
        <p:txBody>
          <a:bodyPr wrap="none" lIns="0" tIns="0" rIns="0" bIns="0" rtlCol="0" anchor="t"/>
          <a:lstStyle/>
          <a:p>
            <a:pPr marL="0" indent="0" algn="l">
              <a:lnSpc>
                <a:spcPts val="3300"/>
              </a:lnSpc>
              <a:buNone/>
            </a:pPr>
            <a:r>
              <a:rPr lang="en-US" sz="2650" dirty="0">
                <a:solidFill>
                  <a:srgbClr val="F5F0F0"/>
                </a:solidFill>
                <a:latin typeface="Merriweather" pitchFamily="34" charset="0"/>
                <a:ea typeface="Merriweather" pitchFamily="34" charset="-122"/>
                <a:cs typeface="Merriweather" pitchFamily="34" charset="-120"/>
              </a:rPr>
              <a:t>Database Design: Creating a Star Schema</a:t>
            </a:r>
            <a:endParaRPr lang="en-US" sz="2650" dirty="0"/>
          </a:p>
        </p:txBody>
      </p:sp>
      <p:sp>
        <p:nvSpPr>
          <p:cNvPr id="3" name="Text 1"/>
          <p:cNvSpPr/>
          <p:nvPr/>
        </p:nvSpPr>
        <p:spPr>
          <a:xfrm>
            <a:off x="542330" y="1067514"/>
            <a:ext cx="13545741" cy="433864"/>
          </a:xfrm>
          <a:prstGeom prst="rect">
            <a:avLst/>
          </a:prstGeom>
          <a:noFill/>
          <a:ln/>
        </p:spPr>
        <p:txBody>
          <a:bodyPr wrap="square" lIns="0" tIns="0" rIns="0" bIns="0" rtlCol="0" anchor="t"/>
          <a:lstStyle/>
          <a:p>
            <a:pPr marL="0" indent="0" algn="l">
              <a:lnSpc>
                <a:spcPts val="1700"/>
              </a:lnSpc>
              <a:buNone/>
            </a:pPr>
            <a:r>
              <a:rPr lang="en-US" sz="1050" dirty="0">
                <a:solidFill>
                  <a:srgbClr val="E2E6E9"/>
                </a:solidFill>
                <a:latin typeface="Merriweather" pitchFamily="34" charset="0"/>
                <a:ea typeface="Merriweather" pitchFamily="34" charset="-122"/>
                <a:cs typeface="Merriweather" pitchFamily="34" charset="-120"/>
              </a:rPr>
              <a:t>To efficiently analyze our fitness data, we've implemented a star schema database design. This approach separates data into fact and dimension tables, optimizing for query performance and analytical flexibility.</a:t>
            </a:r>
            <a:endParaRPr lang="en-US" sz="1050" dirty="0"/>
          </a:p>
        </p:txBody>
      </p:sp>
      <p:pic>
        <p:nvPicPr>
          <p:cNvPr id="4" name="Image 0" descr="preencoded.png"/>
          <p:cNvPicPr>
            <a:picLocks noChangeAspect="1"/>
          </p:cNvPicPr>
          <p:nvPr/>
        </p:nvPicPr>
        <p:blipFill>
          <a:blip r:embed="rId3"/>
          <a:stretch>
            <a:fillRect/>
          </a:stretch>
        </p:blipFill>
        <p:spPr>
          <a:xfrm>
            <a:off x="542330" y="1653897"/>
            <a:ext cx="13545741" cy="7505581"/>
          </a:xfrm>
          <a:prstGeom prst="rect">
            <a:avLst/>
          </a:prstGeom>
        </p:spPr>
      </p:pic>
      <p:sp>
        <p:nvSpPr>
          <p:cNvPr id="5" name="Text 2"/>
          <p:cNvSpPr/>
          <p:nvPr/>
        </p:nvSpPr>
        <p:spPr>
          <a:xfrm>
            <a:off x="6013487" y="4861224"/>
            <a:ext cx="2860359" cy="374174"/>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Merriweather" pitchFamily="34" charset="0"/>
                <a:ea typeface="Merriweather" pitchFamily="34" charset="-122"/>
                <a:cs typeface="Merriweather" pitchFamily="34" charset="-120"/>
              </a:rPr>
              <a:t>FactWorkout</a:t>
            </a:r>
            <a:endParaRPr lang="en-US" sz="1350" dirty="0"/>
          </a:p>
        </p:txBody>
      </p:sp>
      <p:sp>
        <p:nvSpPr>
          <p:cNvPr id="6" name="Text 3"/>
          <p:cNvSpPr/>
          <p:nvPr/>
        </p:nvSpPr>
        <p:spPr>
          <a:xfrm>
            <a:off x="6013487" y="5341831"/>
            <a:ext cx="2860359" cy="598679"/>
          </a:xfrm>
          <a:prstGeom prst="rect">
            <a:avLst/>
          </a:prstGeom>
          <a:noFill/>
          <a:ln/>
        </p:spPr>
        <p:txBody>
          <a:bodyPr wrap="square" lIns="0" tIns="0" rIns="0" bIns="0" rtlCol="0" anchor="t"/>
          <a:lstStyle/>
          <a:p>
            <a:pPr marL="0" indent="0" algn="ctr">
              <a:lnSpc>
                <a:spcPts val="1350"/>
              </a:lnSpc>
              <a:buNone/>
            </a:pPr>
            <a:r>
              <a:rPr lang="en-US" sz="1050" dirty="0">
                <a:solidFill>
                  <a:srgbClr val="000000"/>
                </a:solidFill>
                <a:latin typeface="Merriweather" pitchFamily="34" charset="0"/>
                <a:ea typeface="Merriweather" pitchFamily="34" charset="-122"/>
                <a:cs typeface="Merriweather" pitchFamily="34" charset="-120"/>
              </a:rPr>
              <a:t>Measures of workouts for analysis</a:t>
            </a:r>
            <a:endParaRPr lang="en-US" sz="1050" dirty="0"/>
          </a:p>
        </p:txBody>
      </p:sp>
      <p:sp>
        <p:nvSpPr>
          <p:cNvPr id="7" name="Text 4"/>
          <p:cNvSpPr/>
          <p:nvPr/>
        </p:nvSpPr>
        <p:spPr>
          <a:xfrm>
            <a:off x="10317329" y="4980960"/>
            <a:ext cx="2993399" cy="374174"/>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Merriweather" pitchFamily="34" charset="0"/>
                <a:ea typeface="Merriweather" pitchFamily="34" charset="-122"/>
                <a:cs typeface="Merriweather" pitchFamily="34" charset="-120"/>
              </a:rPr>
              <a:t>DimWorkoutType</a:t>
            </a:r>
            <a:endParaRPr lang="en-US" sz="1350" dirty="0"/>
          </a:p>
        </p:txBody>
      </p:sp>
      <p:sp>
        <p:nvSpPr>
          <p:cNvPr id="8" name="Text 5"/>
          <p:cNvSpPr/>
          <p:nvPr/>
        </p:nvSpPr>
        <p:spPr>
          <a:xfrm>
            <a:off x="10164334" y="5461567"/>
            <a:ext cx="3299390" cy="598679"/>
          </a:xfrm>
          <a:prstGeom prst="rect">
            <a:avLst/>
          </a:prstGeom>
          <a:noFill/>
          <a:ln/>
        </p:spPr>
        <p:txBody>
          <a:bodyPr wrap="square" lIns="0" tIns="0" rIns="0" bIns="0" rtlCol="0" anchor="t"/>
          <a:lstStyle/>
          <a:p>
            <a:pPr marL="0" indent="0" algn="ctr">
              <a:lnSpc>
                <a:spcPts val="1350"/>
              </a:lnSpc>
              <a:buNone/>
            </a:pPr>
            <a:r>
              <a:rPr lang="en-US" sz="1050" dirty="0">
                <a:solidFill>
                  <a:srgbClr val="000000"/>
                </a:solidFill>
                <a:latin typeface="Merriweather" pitchFamily="34" charset="0"/>
                <a:ea typeface="Merriweather" pitchFamily="34" charset="-122"/>
                <a:cs typeface="Merriweather" pitchFamily="34" charset="-120"/>
              </a:rPr>
              <a:t>Categories and metadata for workouts</a:t>
            </a:r>
            <a:endParaRPr lang="en-US" sz="1050" dirty="0"/>
          </a:p>
        </p:txBody>
      </p:sp>
      <p:sp>
        <p:nvSpPr>
          <p:cNvPr id="9" name="Text 6"/>
          <p:cNvSpPr/>
          <p:nvPr/>
        </p:nvSpPr>
        <p:spPr>
          <a:xfrm>
            <a:off x="1297222" y="6896735"/>
            <a:ext cx="2993398" cy="374175"/>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Merriweather" pitchFamily="34" charset="0"/>
                <a:ea typeface="Merriweather" pitchFamily="34" charset="-122"/>
                <a:cs typeface="Merriweather" pitchFamily="34" charset="-120"/>
              </a:rPr>
              <a:t>DimDate (optional)</a:t>
            </a:r>
            <a:endParaRPr lang="en-US" sz="1350" dirty="0"/>
          </a:p>
        </p:txBody>
      </p:sp>
      <p:sp>
        <p:nvSpPr>
          <p:cNvPr id="10" name="Text 7"/>
          <p:cNvSpPr/>
          <p:nvPr/>
        </p:nvSpPr>
        <p:spPr>
          <a:xfrm>
            <a:off x="1144226" y="7377342"/>
            <a:ext cx="3299390" cy="598679"/>
          </a:xfrm>
          <a:prstGeom prst="rect">
            <a:avLst/>
          </a:prstGeom>
          <a:noFill/>
          <a:ln/>
        </p:spPr>
        <p:txBody>
          <a:bodyPr wrap="square" lIns="0" tIns="0" rIns="0" bIns="0" rtlCol="0" anchor="t"/>
          <a:lstStyle/>
          <a:p>
            <a:pPr marL="0" indent="0" algn="ctr">
              <a:lnSpc>
                <a:spcPts val="1350"/>
              </a:lnSpc>
              <a:buNone/>
            </a:pPr>
            <a:r>
              <a:rPr lang="en-US" sz="1050" dirty="0">
                <a:solidFill>
                  <a:srgbClr val="000000"/>
                </a:solidFill>
                <a:latin typeface="Merriweather" pitchFamily="34" charset="0"/>
                <a:ea typeface="Merriweather" pitchFamily="34" charset="-122"/>
                <a:cs typeface="Merriweather" pitchFamily="34" charset="-120"/>
              </a:rPr>
              <a:t>Date hierarchy and time attributes</a:t>
            </a:r>
            <a:endParaRPr lang="en-US" sz="1050" dirty="0"/>
          </a:p>
        </p:txBody>
      </p:sp>
      <p:sp>
        <p:nvSpPr>
          <p:cNvPr id="11" name="Text 8"/>
          <p:cNvSpPr/>
          <p:nvPr/>
        </p:nvSpPr>
        <p:spPr>
          <a:xfrm>
            <a:off x="1669733" y="2439897"/>
            <a:ext cx="2993399" cy="374175"/>
          </a:xfrm>
          <a:prstGeom prst="rect">
            <a:avLst/>
          </a:prstGeom>
          <a:noFill/>
          <a:ln/>
        </p:spPr>
        <p:txBody>
          <a:bodyPr wrap="none" lIns="0" tIns="0" rIns="0" bIns="0" rtlCol="0" anchor="t"/>
          <a:lstStyle/>
          <a:p>
            <a:pPr marL="0" indent="0" algn="ctr">
              <a:lnSpc>
                <a:spcPts val="1650"/>
              </a:lnSpc>
              <a:buNone/>
            </a:pPr>
            <a:r>
              <a:rPr lang="en-US" sz="1350" dirty="0">
                <a:solidFill>
                  <a:srgbClr val="E2E6E9"/>
                </a:solidFill>
                <a:latin typeface="Merriweather" pitchFamily="34" charset="0"/>
                <a:ea typeface="Merriweather" pitchFamily="34" charset="-122"/>
                <a:cs typeface="Merriweather" pitchFamily="34" charset="-120"/>
              </a:rPr>
              <a:t>DimUser</a:t>
            </a:r>
            <a:endParaRPr lang="en-US" sz="1350" dirty="0"/>
          </a:p>
        </p:txBody>
      </p:sp>
      <p:sp>
        <p:nvSpPr>
          <p:cNvPr id="12" name="Text 9"/>
          <p:cNvSpPr/>
          <p:nvPr/>
        </p:nvSpPr>
        <p:spPr>
          <a:xfrm>
            <a:off x="1516738" y="2920504"/>
            <a:ext cx="3299390" cy="598680"/>
          </a:xfrm>
          <a:prstGeom prst="rect">
            <a:avLst/>
          </a:prstGeom>
          <a:noFill/>
          <a:ln/>
        </p:spPr>
        <p:txBody>
          <a:bodyPr wrap="square" lIns="0" tIns="0" rIns="0" bIns="0" rtlCol="0" anchor="t"/>
          <a:lstStyle/>
          <a:p>
            <a:pPr marL="0" indent="0" algn="ctr">
              <a:lnSpc>
                <a:spcPts val="1350"/>
              </a:lnSpc>
              <a:buNone/>
            </a:pPr>
            <a:r>
              <a:rPr lang="en-US" sz="1050" dirty="0">
                <a:solidFill>
                  <a:srgbClr val="E2E6E9"/>
                </a:solidFill>
                <a:latin typeface="Merriweather" pitchFamily="34" charset="0"/>
                <a:ea typeface="Merriweather" pitchFamily="34" charset="-122"/>
                <a:cs typeface="Merriweather" pitchFamily="34" charset="-120"/>
              </a:rPr>
              <a:t>User attributes and profile data</a:t>
            </a:r>
            <a:endParaRPr lang="en-US" sz="1050" dirty="0"/>
          </a:p>
        </p:txBody>
      </p:sp>
      <p:sp>
        <p:nvSpPr>
          <p:cNvPr id="13" name="Text 10"/>
          <p:cNvSpPr/>
          <p:nvPr/>
        </p:nvSpPr>
        <p:spPr>
          <a:xfrm>
            <a:off x="542330" y="9311997"/>
            <a:ext cx="13545741" cy="433864"/>
          </a:xfrm>
          <a:prstGeom prst="rect">
            <a:avLst/>
          </a:prstGeom>
          <a:noFill/>
          <a:ln/>
        </p:spPr>
        <p:txBody>
          <a:bodyPr wrap="square" lIns="0" tIns="0" rIns="0" bIns="0" rtlCol="0" anchor="t"/>
          <a:lstStyle/>
          <a:p>
            <a:pPr marL="0" indent="0" algn="l">
              <a:lnSpc>
                <a:spcPts val="1700"/>
              </a:lnSpc>
              <a:buNone/>
            </a:pPr>
            <a:r>
              <a:rPr lang="en-US" sz="1050" dirty="0">
                <a:solidFill>
                  <a:srgbClr val="E2E6E9"/>
                </a:solidFill>
                <a:latin typeface="Merriweather" pitchFamily="34" charset="0"/>
                <a:ea typeface="Merriweather" pitchFamily="34" charset="-122"/>
                <a:cs typeface="Merriweather" pitchFamily="34" charset="-120"/>
              </a:rPr>
              <a:t>The </a:t>
            </a:r>
            <a:r>
              <a:rPr lang="en-US" sz="1050" b="1" dirty="0">
                <a:solidFill>
                  <a:srgbClr val="E2E6E9"/>
                </a:solidFill>
                <a:latin typeface="Merriweather" pitchFamily="34" charset="0"/>
                <a:ea typeface="Merriweather" pitchFamily="34" charset="-122"/>
                <a:cs typeface="Merriweather" pitchFamily="34" charset="-120"/>
              </a:rPr>
              <a:t>FactWorkout</a:t>
            </a:r>
            <a:r>
              <a:rPr lang="en-US" sz="1050" dirty="0">
                <a:solidFill>
                  <a:srgbClr val="E2E6E9"/>
                </a:solidFill>
                <a:latin typeface="Merriweather" pitchFamily="34" charset="0"/>
                <a:ea typeface="Merriweather" pitchFamily="34" charset="-122"/>
                <a:cs typeface="Merriweather" pitchFamily="34" charset="-120"/>
              </a:rPr>
              <a:t> table contains quantitative data about each workout session, while dimension tables like </a:t>
            </a:r>
            <a:r>
              <a:rPr lang="en-US" sz="1050" b="1" dirty="0">
                <a:solidFill>
                  <a:srgbClr val="E2E6E9"/>
                </a:solidFill>
                <a:latin typeface="Merriweather" pitchFamily="34" charset="0"/>
                <a:ea typeface="Merriweather" pitchFamily="34" charset="-122"/>
                <a:cs typeface="Merriweather" pitchFamily="34" charset="-120"/>
              </a:rPr>
              <a:t>DimUser</a:t>
            </a:r>
            <a:r>
              <a:rPr lang="en-US" sz="1050" dirty="0">
                <a:solidFill>
                  <a:srgbClr val="E2E6E9"/>
                </a:solidFill>
                <a:latin typeface="Merriweather" pitchFamily="34" charset="0"/>
                <a:ea typeface="Merriweather" pitchFamily="34" charset="-122"/>
                <a:cs typeface="Merriweather" pitchFamily="34" charset="-120"/>
              </a:rPr>
              <a:t> and </a:t>
            </a:r>
            <a:r>
              <a:rPr lang="en-US" sz="1050" b="1" dirty="0">
                <a:solidFill>
                  <a:srgbClr val="E2E6E9"/>
                </a:solidFill>
                <a:latin typeface="Merriweather" pitchFamily="34" charset="0"/>
                <a:ea typeface="Merriweather" pitchFamily="34" charset="-122"/>
                <a:cs typeface="Merriweather" pitchFamily="34" charset="-120"/>
              </a:rPr>
              <a:t>DimWorkoutType</a:t>
            </a:r>
            <a:r>
              <a:rPr lang="en-US" sz="1050" dirty="0">
                <a:solidFill>
                  <a:srgbClr val="E2E6E9"/>
                </a:solidFill>
                <a:latin typeface="Merriweather" pitchFamily="34" charset="0"/>
                <a:ea typeface="Merriweather" pitchFamily="34" charset="-122"/>
                <a:cs typeface="Merriweather" pitchFamily="34" charset="-120"/>
              </a:rPr>
              <a:t> provide descriptive attributes. This structure simplifies complex queries and enhances data integrity.</a:t>
            </a:r>
            <a:endParaRPr lang="en-US" sz="10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87348" y="877967"/>
            <a:ext cx="13118663" cy="537091"/>
          </a:xfrm>
          <a:prstGeom prst="rect">
            <a:avLst/>
          </a:prstGeom>
          <a:noFill/>
          <a:ln/>
        </p:spPr>
        <p:txBody>
          <a:bodyPr wrap="none" lIns="0" tIns="0" rIns="0" bIns="0" rtlCol="0" anchor="t"/>
          <a:lstStyle/>
          <a:p>
            <a:pPr marL="0" indent="0" algn="l">
              <a:lnSpc>
                <a:spcPts val="4200"/>
              </a:lnSpc>
              <a:buNone/>
            </a:pPr>
            <a:r>
              <a:rPr lang="en-US" sz="3350" dirty="0">
                <a:solidFill>
                  <a:srgbClr val="F5F0F0"/>
                </a:solidFill>
                <a:latin typeface="Merriweather" pitchFamily="34" charset="0"/>
                <a:ea typeface="Merriweather" pitchFamily="34" charset="-122"/>
                <a:cs typeface="Merriweather" pitchFamily="34" charset="-120"/>
              </a:rPr>
              <a:t>Building Our Dimensions: Detailed User &amp; Workout Type Tables</a:t>
            </a:r>
            <a:endParaRPr lang="en-US" sz="3350" dirty="0"/>
          </a:p>
        </p:txBody>
      </p:sp>
      <p:sp>
        <p:nvSpPr>
          <p:cNvPr id="3" name="Text 1"/>
          <p:cNvSpPr/>
          <p:nvPr/>
        </p:nvSpPr>
        <p:spPr>
          <a:xfrm>
            <a:off x="687348" y="1758672"/>
            <a:ext cx="13255704" cy="549593"/>
          </a:xfrm>
          <a:prstGeom prst="rect">
            <a:avLst/>
          </a:prstGeom>
          <a:noFill/>
          <a:ln/>
        </p:spPr>
        <p:txBody>
          <a:bodyPr wrap="square" lIns="0" tIns="0" rIns="0" bIns="0" rtlCol="0" anchor="t"/>
          <a:lstStyle/>
          <a:p>
            <a:pPr marL="0" indent="0" algn="l">
              <a:lnSpc>
                <a:spcPts val="2150"/>
              </a:lnSpc>
              <a:buNone/>
            </a:pPr>
            <a:r>
              <a:rPr lang="en-US" sz="1350" dirty="0">
                <a:solidFill>
                  <a:srgbClr val="E2E6E9"/>
                </a:solidFill>
                <a:latin typeface="Merriweather" pitchFamily="34" charset="0"/>
                <a:ea typeface="Merriweather" pitchFamily="34" charset="-122"/>
                <a:cs typeface="Merriweather" pitchFamily="34" charset="-120"/>
              </a:rPr>
              <a:t>Dimension tables are critical for providing context to our numerical facts. We've created </a:t>
            </a:r>
            <a:r>
              <a:rPr lang="en-US" sz="1350" b="1" dirty="0">
                <a:solidFill>
                  <a:srgbClr val="E2E6E9"/>
                </a:solidFill>
                <a:latin typeface="Merriweather" pitchFamily="34" charset="0"/>
                <a:ea typeface="Merriweather" pitchFamily="34" charset="-122"/>
                <a:cs typeface="Merriweather" pitchFamily="34" charset="-120"/>
              </a:rPr>
              <a:t>DimUser</a:t>
            </a:r>
            <a:r>
              <a:rPr lang="en-US" sz="1350" dirty="0">
                <a:solidFill>
                  <a:srgbClr val="E2E6E9"/>
                </a:solidFill>
                <a:latin typeface="Merriweather" pitchFamily="34" charset="0"/>
                <a:ea typeface="Merriweather" pitchFamily="34" charset="-122"/>
                <a:cs typeface="Merriweather" pitchFamily="34" charset="-120"/>
              </a:rPr>
              <a:t> to store comprehensive user information and </a:t>
            </a:r>
            <a:r>
              <a:rPr lang="en-US" sz="1350" b="1" dirty="0">
                <a:solidFill>
                  <a:srgbClr val="E2E6E9"/>
                </a:solidFill>
                <a:latin typeface="Merriweather" pitchFamily="34" charset="0"/>
                <a:ea typeface="Merriweather" pitchFamily="34" charset="-122"/>
                <a:cs typeface="Merriweather" pitchFamily="34" charset="-120"/>
              </a:rPr>
              <a:t>DimWorkoutType</a:t>
            </a:r>
            <a:r>
              <a:rPr lang="en-US" sz="1350" dirty="0">
                <a:solidFill>
                  <a:srgbClr val="E2E6E9"/>
                </a:solidFill>
                <a:latin typeface="Merriweather" pitchFamily="34" charset="0"/>
                <a:ea typeface="Merriweather" pitchFamily="34" charset="-122"/>
                <a:cs typeface="Merriweather" pitchFamily="34" charset="-120"/>
              </a:rPr>
              <a:t> for categorizing workout activities.</a:t>
            </a:r>
            <a:endParaRPr lang="en-US" sz="1350" dirty="0"/>
          </a:p>
        </p:txBody>
      </p:sp>
      <p:sp>
        <p:nvSpPr>
          <p:cNvPr id="4" name="Text 2"/>
          <p:cNvSpPr/>
          <p:nvPr/>
        </p:nvSpPr>
        <p:spPr>
          <a:xfrm>
            <a:off x="687348" y="2673310"/>
            <a:ext cx="2148245" cy="268486"/>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DimUser Table</a:t>
            </a:r>
            <a:endParaRPr lang="en-US" sz="1650" dirty="0"/>
          </a:p>
        </p:txBody>
      </p:sp>
      <p:sp>
        <p:nvSpPr>
          <p:cNvPr id="5" name="Shape 3"/>
          <p:cNvSpPr/>
          <p:nvPr/>
        </p:nvSpPr>
        <p:spPr>
          <a:xfrm>
            <a:off x="687348" y="3135035"/>
            <a:ext cx="6416754" cy="3555206"/>
          </a:xfrm>
          <a:prstGeom prst="roundRect">
            <a:avLst>
              <a:gd name="adj" fmla="val 2030"/>
            </a:avLst>
          </a:prstGeom>
          <a:solidFill>
            <a:srgbClr val="162227"/>
          </a:solidFill>
          <a:ln/>
        </p:spPr>
      </p:sp>
      <p:sp>
        <p:nvSpPr>
          <p:cNvPr id="6" name="Shape 4"/>
          <p:cNvSpPr/>
          <p:nvPr/>
        </p:nvSpPr>
        <p:spPr>
          <a:xfrm>
            <a:off x="678775" y="3135035"/>
            <a:ext cx="6433899" cy="3555206"/>
          </a:xfrm>
          <a:prstGeom prst="roundRect">
            <a:avLst>
              <a:gd name="adj" fmla="val 725"/>
            </a:avLst>
          </a:prstGeom>
          <a:solidFill>
            <a:srgbClr val="162227"/>
          </a:solidFill>
          <a:ln/>
        </p:spPr>
      </p:sp>
      <p:sp>
        <p:nvSpPr>
          <p:cNvPr id="7" name="Text 5"/>
          <p:cNvSpPr/>
          <p:nvPr/>
        </p:nvSpPr>
        <p:spPr>
          <a:xfrm>
            <a:off x="850583" y="3263860"/>
            <a:ext cx="6090285" cy="3297555"/>
          </a:xfrm>
          <a:prstGeom prst="rect">
            <a:avLst/>
          </a:prstGeom>
          <a:noFill/>
          <a:ln/>
        </p:spPr>
        <p:txBody>
          <a:bodyPr wrap="square" lIns="0" tIns="0" rIns="0" bIns="0" rtlCol="0" anchor="t"/>
          <a:lstStyle/>
          <a:p>
            <a:pPr marL="0" indent="0" algn="l">
              <a:lnSpc>
                <a:spcPts val="2150"/>
              </a:lnSpc>
              <a:buNone/>
            </a:pPr>
            <a:r>
              <a:rPr lang="en-US" sz="1350" dirty="0">
                <a:solidFill>
                  <a:srgbClr val="E2E6E9"/>
                </a:solidFill>
                <a:highlight>
                  <a:srgbClr val="162227"/>
                </a:highlight>
                <a:latin typeface="Consolas" pitchFamily="34" charset="0"/>
                <a:ea typeface="Consolas" pitchFamily="34" charset="-122"/>
                <a:cs typeface="Consolas" pitchFamily="34" charset="-120"/>
              </a:rPr>
              <a:t>CREATE TABLE DimUser (    User_ID INT PRIMARY KEY,    Age INT,    Gender VARCHAR(10),    Weight_kg DECIMAL(5,2),    Height_m DECIMAL(4,2),    BMI DECIMAL(5,2),    Fat_Percentage DECIMAL(5,2),    Workout_Frequency_days_week INT,    Experience_Level VARCHAR(20));</a:t>
            </a:r>
            <a:endParaRPr lang="en-US" sz="1350" dirty="0"/>
          </a:p>
        </p:txBody>
      </p:sp>
      <p:sp>
        <p:nvSpPr>
          <p:cNvPr id="8" name="Text 6"/>
          <p:cNvSpPr/>
          <p:nvPr/>
        </p:nvSpPr>
        <p:spPr>
          <a:xfrm>
            <a:off x="7531060" y="2673310"/>
            <a:ext cx="2466023" cy="268486"/>
          </a:xfrm>
          <a:prstGeom prst="rect">
            <a:avLst/>
          </a:prstGeom>
          <a:noFill/>
          <a:ln/>
        </p:spPr>
        <p:txBody>
          <a:bodyPr wrap="none" lIns="0" tIns="0" rIns="0" bIns="0" rtlCol="0" anchor="t"/>
          <a:lstStyle/>
          <a:p>
            <a:pPr marL="0" indent="0" algn="l">
              <a:lnSpc>
                <a:spcPts val="2100"/>
              </a:lnSpc>
              <a:buNone/>
            </a:pPr>
            <a:r>
              <a:rPr lang="en-US" sz="1650" dirty="0">
                <a:solidFill>
                  <a:srgbClr val="F5F0F0"/>
                </a:solidFill>
                <a:latin typeface="Merriweather" pitchFamily="34" charset="0"/>
                <a:ea typeface="Merriweather" pitchFamily="34" charset="-122"/>
                <a:cs typeface="Merriweather" pitchFamily="34" charset="-120"/>
              </a:rPr>
              <a:t>DimWorkoutType Table</a:t>
            </a:r>
            <a:endParaRPr lang="en-US" sz="1650" dirty="0"/>
          </a:p>
        </p:txBody>
      </p:sp>
      <p:sp>
        <p:nvSpPr>
          <p:cNvPr id="9" name="Shape 7"/>
          <p:cNvSpPr/>
          <p:nvPr/>
        </p:nvSpPr>
        <p:spPr>
          <a:xfrm>
            <a:off x="7531060" y="3135035"/>
            <a:ext cx="6419493" cy="1631633"/>
          </a:xfrm>
          <a:prstGeom prst="roundRect">
            <a:avLst>
              <a:gd name="adj" fmla="val 4424"/>
            </a:avLst>
          </a:prstGeom>
          <a:solidFill>
            <a:srgbClr val="162227"/>
          </a:solidFill>
          <a:ln/>
        </p:spPr>
      </p:sp>
      <p:sp>
        <p:nvSpPr>
          <p:cNvPr id="10" name="Shape 8"/>
          <p:cNvSpPr/>
          <p:nvPr/>
        </p:nvSpPr>
        <p:spPr>
          <a:xfrm>
            <a:off x="7522488" y="3135035"/>
            <a:ext cx="6436638" cy="1631633"/>
          </a:xfrm>
          <a:prstGeom prst="roundRect">
            <a:avLst>
              <a:gd name="adj" fmla="val 1580"/>
            </a:avLst>
          </a:prstGeom>
          <a:solidFill>
            <a:srgbClr val="162227"/>
          </a:solidFill>
          <a:ln/>
        </p:spPr>
      </p:sp>
      <p:sp>
        <p:nvSpPr>
          <p:cNvPr id="11" name="Text 9"/>
          <p:cNvSpPr/>
          <p:nvPr/>
        </p:nvSpPr>
        <p:spPr>
          <a:xfrm>
            <a:off x="7694295" y="3263860"/>
            <a:ext cx="6093023" cy="1373981"/>
          </a:xfrm>
          <a:prstGeom prst="rect">
            <a:avLst/>
          </a:prstGeom>
          <a:noFill/>
          <a:ln/>
        </p:spPr>
        <p:txBody>
          <a:bodyPr wrap="square" lIns="0" tIns="0" rIns="0" bIns="0" rtlCol="0" anchor="t"/>
          <a:lstStyle/>
          <a:p>
            <a:pPr marL="0" indent="0" algn="l">
              <a:lnSpc>
                <a:spcPts val="2150"/>
              </a:lnSpc>
              <a:buNone/>
            </a:pPr>
            <a:r>
              <a:rPr lang="en-US" sz="1350" dirty="0">
                <a:solidFill>
                  <a:srgbClr val="E2E6E9"/>
                </a:solidFill>
                <a:highlight>
                  <a:srgbClr val="162227"/>
                </a:highlight>
                <a:latin typeface="Consolas" pitchFamily="34" charset="0"/>
                <a:ea typeface="Consolas" pitchFamily="34" charset="-122"/>
                <a:cs typeface="Consolas" pitchFamily="34" charset="-120"/>
              </a:rPr>
              <a:t>CREATE TABLE DimWorkoutType (    Workout_Type_ID INT AUTO_INCREMENT PRIMARY KEY,    Workout_Type VARCHAR(50));</a:t>
            </a:r>
            <a:endParaRPr lang="en-US" sz="1350" dirty="0"/>
          </a:p>
        </p:txBody>
      </p:sp>
      <p:sp>
        <p:nvSpPr>
          <p:cNvPr id="12" name="Text 10"/>
          <p:cNvSpPr/>
          <p:nvPr/>
        </p:nvSpPr>
        <p:spPr>
          <a:xfrm>
            <a:off x="687348" y="7076718"/>
            <a:ext cx="13255704" cy="274796"/>
          </a:xfrm>
          <a:prstGeom prst="rect">
            <a:avLst/>
          </a:prstGeom>
          <a:noFill/>
          <a:ln/>
        </p:spPr>
        <p:txBody>
          <a:bodyPr wrap="none" lIns="0" tIns="0" rIns="0" bIns="0" rtlCol="0" anchor="t"/>
          <a:lstStyle/>
          <a:p>
            <a:pPr marL="0" indent="0" algn="l">
              <a:lnSpc>
                <a:spcPts val="2150"/>
              </a:lnSpc>
              <a:buNone/>
            </a:pPr>
            <a:r>
              <a:rPr lang="en-US" sz="1350" dirty="0">
                <a:solidFill>
                  <a:srgbClr val="E2E6E9"/>
                </a:solidFill>
                <a:latin typeface="Merriweather" pitchFamily="34" charset="0"/>
                <a:ea typeface="Merriweather" pitchFamily="34" charset="-122"/>
                <a:cs typeface="Merriweather" pitchFamily="34" charset="-120"/>
              </a:rPr>
              <a:t>These tables are populated with distinct values from the raw data, ensuring each user and workout type has a unique, consistent identifier for analysis.</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00000"/>
          </a:solidFill>
          <a:ln/>
        </p:spPr>
      </p:sp>
      <p:pic>
        <p:nvPicPr>
          <p:cNvPr id="3" name="Image 0" descr="preencoded.png"/>
          <p:cNvPicPr>
            <a:picLocks noChangeAspect="1"/>
          </p:cNvPicPr>
          <p:nvPr/>
        </p:nvPicPr>
        <p:blipFill>
          <a:blip r:embed="rId3"/>
          <a:stretch>
            <a:fillRect/>
          </a:stretch>
        </p:blipFill>
        <p:spPr>
          <a:xfrm>
            <a:off x="428506" y="0"/>
            <a:ext cx="13773388"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8038" y="617577"/>
            <a:ext cx="6211610" cy="563880"/>
          </a:xfrm>
          <a:prstGeom prst="rect">
            <a:avLst/>
          </a:prstGeom>
          <a:noFill/>
          <a:ln/>
        </p:spPr>
        <p:txBody>
          <a:bodyPr wrap="none" lIns="0" tIns="0" rIns="0" bIns="0" rtlCol="0" anchor="t"/>
          <a:lstStyle/>
          <a:p>
            <a:pPr marL="0" indent="0" algn="l">
              <a:lnSpc>
                <a:spcPts val="4400"/>
              </a:lnSpc>
              <a:buNone/>
            </a:pPr>
            <a:r>
              <a:rPr lang="en-US" sz="3550" dirty="0">
                <a:solidFill>
                  <a:srgbClr val="F5F0F0"/>
                </a:solidFill>
                <a:latin typeface="Merriweather" pitchFamily="34" charset="0"/>
                <a:ea typeface="Merriweather" pitchFamily="34" charset="-122"/>
                <a:cs typeface="Merriweather" pitchFamily="34" charset="-120"/>
              </a:rPr>
              <a:t>The Core: FactWorkout Table</a:t>
            </a:r>
            <a:endParaRPr lang="en-US" sz="3550" dirty="0"/>
          </a:p>
        </p:txBody>
      </p:sp>
      <p:sp>
        <p:nvSpPr>
          <p:cNvPr id="4" name="Text 1"/>
          <p:cNvSpPr/>
          <p:nvPr/>
        </p:nvSpPr>
        <p:spPr>
          <a:xfrm>
            <a:off x="6208038" y="1452086"/>
            <a:ext cx="7700724" cy="865823"/>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The </a:t>
            </a:r>
            <a:r>
              <a:rPr lang="en-US" sz="1400" b="1" dirty="0">
                <a:solidFill>
                  <a:srgbClr val="E2E6E9"/>
                </a:solidFill>
                <a:latin typeface="Merriweather" pitchFamily="34" charset="0"/>
                <a:ea typeface="Merriweather" pitchFamily="34" charset="-122"/>
                <a:cs typeface="Merriweather" pitchFamily="34" charset="-120"/>
              </a:rPr>
              <a:t>FactWorkout</a:t>
            </a:r>
            <a:r>
              <a:rPr lang="en-US" sz="1400" dirty="0">
                <a:solidFill>
                  <a:srgbClr val="E2E6E9"/>
                </a:solidFill>
                <a:latin typeface="Merriweather" pitchFamily="34" charset="0"/>
                <a:ea typeface="Merriweather" pitchFamily="34" charset="-122"/>
                <a:cs typeface="Merriweather" pitchFamily="34" charset="-120"/>
              </a:rPr>
              <a:t> table is the heart of our analytical database, linking users to their specific workout sessions and key performance indicators. It allows us to track session duration, calories burned, heart rate, and water intake.</a:t>
            </a:r>
            <a:endParaRPr lang="en-US" sz="1400" dirty="0"/>
          </a:p>
        </p:txBody>
      </p:sp>
      <p:sp>
        <p:nvSpPr>
          <p:cNvPr id="5" name="Shape 2"/>
          <p:cNvSpPr/>
          <p:nvPr/>
        </p:nvSpPr>
        <p:spPr>
          <a:xfrm>
            <a:off x="6208038" y="2520791"/>
            <a:ext cx="7700724" cy="4311015"/>
          </a:xfrm>
          <a:prstGeom prst="roundRect">
            <a:avLst>
              <a:gd name="adj" fmla="val 1758"/>
            </a:avLst>
          </a:prstGeom>
          <a:solidFill>
            <a:srgbClr val="162227"/>
          </a:solidFill>
          <a:ln/>
        </p:spPr>
      </p:sp>
      <p:sp>
        <p:nvSpPr>
          <p:cNvPr id="6" name="Shape 3"/>
          <p:cNvSpPr/>
          <p:nvPr/>
        </p:nvSpPr>
        <p:spPr>
          <a:xfrm>
            <a:off x="6199108" y="2520791"/>
            <a:ext cx="7718584" cy="4311015"/>
          </a:xfrm>
          <a:prstGeom prst="roundRect">
            <a:avLst>
              <a:gd name="adj" fmla="val 628"/>
            </a:avLst>
          </a:prstGeom>
          <a:solidFill>
            <a:srgbClr val="162227"/>
          </a:solidFill>
          <a:ln/>
        </p:spPr>
      </p:sp>
      <p:sp>
        <p:nvSpPr>
          <p:cNvPr id="7" name="Text 4"/>
          <p:cNvSpPr/>
          <p:nvPr/>
        </p:nvSpPr>
        <p:spPr>
          <a:xfrm>
            <a:off x="6379488" y="2656046"/>
            <a:ext cx="7357824" cy="4040505"/>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highlight>
                  <a:srgbClr val="162227"/>
                </a:highlight>
                <a:latin typeface="Consolas" pitchFamily="34" charset="0"/>
                <a:ea typeface="Consolas" pitchFamily="34" charset="-122"/>
                <a:cs typeface="Consolas" pitchFamily="34" charset="-120"/>
              </a:rPr>
              <a:t>CREATE TABLE FactWorkout (    Workout_ID INT AUTO_INCREMENT PRIMARY KEY,    User_ID INT,    Workout_Type_ID INT,    Session_Duration_Hours DECIMAL(4,2),    Calories_Burned INT,    Avg_BPM INT,    Max_BPM INT,    Resting_BPM INT,    Water_Intake_Liters DECIMAL(4,2),    FOREIGN KEY (User_ID) REFERENCES DimUser(User_ID),    FOREIGN KEY (Workout_Type_ID) REFERENCES DimWorkoutType(Workout_Type_ID));</a:t>
            </a:r>
            <a:endParaRPr lang="en-US" sz="1400" dirty="0"/>
          </a:p>
        </p:txBody>
      </p:sp>
      <p:sp>
        <p:nvSpPr>
          <p:cNvPr id="8" name="Text 5"/>
          <p:cNvSpPr/>
          <p:nvPr/>
        </p:nvSpPr>
        <p:spPr>
          <a:xfrm>
            <a:off x="6208038" y="7034689"/>
            <a:ext cx="7700724" cy="577215"/>
          </a:xfrm>
          <a:prstGeom prst="rect">
            <a:avLst/>
          </a:prstGeom>
          <a:noFill/>
          <a:ln/>
        </p:spPr>
        <p:txBody>
          <a:bodyPr wrap="square" lIns="0" tIns="0" rIns="0" bIns="0" rtlCol="0" anchor="t"/>
          <a:lstStyle/>
          <a:p>
            <a:pPr marL="0" indent="0" algn="l">
              <a:lnSpc>
                <a:spcPts val="2250"/>
              </a:lnSpc>
              <a:buNone/>
            </a:pPr>
            <a:r>
              <a:rPr lang="en-US" sz="1400" dirty="0">
                <a:solidFill>
                  <a:srgbClr val="E2E6E9"/>
                </a:solidFill>
                <a:latin typeface="Merriweather" pitchFamily="34" charset="0"/>
                <a:ea typeface="Merriweather" pitchFamily="34" charset="-122"/>
                <a:cs typeface="Merriweather" pitchFamily="34" charset="-120"/>
              </a:rPr>
              <a:t>This fact table aggregates the measurable events, providing the foundation for calculating performance metrics and trends over time.</a:t>
            </a:r>
            <a:endParaRPr lang="en-US" sz="1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3798" y="1652349"/>
            <a:ext cx="7963019" cy="674846"/>
          </a:xfrm>
          <a:prstGeom prst="rect">
            <a:avLst/>
          </a:prstGeom>
          <a:noFill/>
          <a:ln/>
        </p:spPr>
        <p:txBody>
          <a:bodyPr wrap="none" lIns="0" tIns="0" rIns="0" bIns="0" rtlCol="0" anchor="t"/>
          <a:lstStyle/>
          <a:p>
            <a:pPr marL="0" indent="0" algn="l">
              <a:lnSpc>
                <a:spcPts val="5300"/>
              </a:lnSpc>
              <a:buNone/>
            </a:pPr>
            <a:r>
              <a:rPr lang="en-US" sz="4250" dirty="0">
                <a:solidFill>
                  <a:srgbClr val="F5F0F0"/>
                </a:solidFill>
                <a:latin typeface="Merriweather" pitchFamily="34" charset="0"/>
                <a:ea typeface="Merriweather" pitchFamily="34" charset="-122"/>
                <a:cs typeface="Merriweather" pitchFamily="34" charset="-120"/>
              </a:rPr>
              <a:t>Data Cleaning &amp; Preprocessing</a:t>
            </a:r>
            <a:endParaRPr lang="en-US" sz="4250" dirty="0"/>
          </a:p>
        </p:txBody>
      </p:sp>
      <p:sp>
        <p:nvSpPr>
          <p:cNvPr id="3" name="Text 1"/>
          <p:cNvSpPr/>
          <p:nvPr/>
        </p:nvSpPr>
        <p:spPr>
          <a:xfrm>
            <a:off x="863798" y="2759035"/>
            <a:ext cx="12902803" cy="691039"/>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Before analysis, data must be clean and consistent. We address common issues like unexpected characters or leading/trailing spaces in critical numerical fields to ensure data integrity.</a:t>
            </a:r>
            <a:endParaRPr lang="en-US" sz="1700" dirty="0"/>
          </a:p>
        </p:txBody>
      </p:sp>
      <p:sp>
        <p:nvSpPr>
          <p:cNvPr id="4" name="Shape 2"/>
          <p:cNvSpPr/>
          <p:nvPr/>
        </p:nvSpPr>
        <p:spPr>
          <a:xfrm>
            <a:off x="863798" y="3692962"/>
            <a:ext cx="12902803" cy="1950363"/>
          </a:xfrm>
          <a:prstGeom prst="roundRect">
            <a:avLst>
              <a:gd name="adj" fmla="val 4651"/>
            </a:avLst>
          </a:prstGeom>
          <a:solidFill>
            <a:srgbClr val="003180"/>
          </a:solidFill>
          <a:ln w="7620">
            <a:solidFill>
              <a:srgbClr val="194A99"/>
            </a:solidFill>
            <a:prstDash val="solid"/>
          </a:ln>
        </p:spPr>
      </p:sp>
      <p:sp>
        <p:nvSpPr>
          <p:cNvPr id="5" name="Shape 3"/>
          <p:cNvSpPr/>
          <p:nvPr/>
        </p:nvSpPr>
        <p:spPr>
          <a:xfrm>
            <a:off x="871418" y="3700582"/>
            <a:ext cx="4295775" cy="1935123"/>
          </a:xfrm>
          <a:prstGeom prst="roundRect">
            <a:avLst>
              <a:gd name="adj" fmla="val 4688"/>
            </a:avLst>
          </a:prstGeom>
          <a:solidFill>
            <a:srgbClr val="003180"/>
          </a:solidFill>
          <a:ln/>
        </p:spPr>
      </p:sp>
      <p:sp>
        <p:nvSpPr>
          <p:cNvPr id="6" name="Text 4"/>
          <p:cNvSpPr/>
          <p:nvPr/>
        </p:nvSpPr>
        <p:spPr>
          <a:xfrm>
            <a:off x="1087279" y="3916442"/>
            <a:ext cx="3107650" cy="337304"/>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Identify Inconsistencies</a:t>
            </a:r>
            <a:endParaRPr lang="en-US" sz="2100" dirty="0"/>
          </a:p>
        </p:txBody>
      </p:sp>
      <p:sp>
        <p:nvSpPr>
          <p:cNvPr id="7" name="Text 5"/>
          <p:cNvSpPr/>
          <p:nvPr/>
        </p:nvSpPr>
        <p:spPr>
          <a:xfrm>
            <a:off x="1087279" y="4383286"/>
            <a:ext cx="3540085" cy="1036558"/>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Locating non-numeric characters in fields meant for numbers (e.g., Max_BPM).</a:t>
            </a:r>
            <a:endParaRPr lang="en-US" sz="1700" dirty="0"/>
          </a:p>
        </p:txBody>
      </p:sp>
      <p:sp>
        <p:nvSpPr>
          <p:cNvPr id="8" name="Shape 6"/>
          <p:cNvSpPr/>
          <p:nvPr/>
        </p:nvSpPr>
        <p:spPr>
          <a:xfrm>
            <a:off x="5167193" y="3700582"/>
            <a:ext cx="4295894" cy="1935123"/>
          </a:xfrm>
          <a:prstGeom prst="rect">
            <a:avLst/>
          </a:prstGeom>
          <a:solidFill>
            <a:srgbClr val="003180"/>
          </a:solidFill>
          <a:ln/>
        </p:spPr>
      </p:sp>
      <p:sp>
        <p:nvSpPr>
          <p:cNvPr id="9" name="Shape 7"/>
          <p:cNvSpPr/>
          <p:nvPr/>
        </p:nvSpPr>
        <p:spPr>
          <a:xfrm>
            <a:off x="5167193" y="3700582"/>
            <a:ext cx="30480" cy="1935123"/>
          </a:xfrm>
          <a:prstGeom prst="roundRect">
            <a:avLst>
              <a:gd name="adj" fmla="val 297608"/>
            </a:avLst>
          </a:prstGeom>
          <a:solidFill>
            <a:srgbClr val="194A99"/>
          </a:solidFill>
          <a:ln/>
        </p:spPr>
      </p:sp>
      <p:sp>
        <p:nvSpPr>
          <p:cNvPr id="10" name="Text 8"/>
          <p:cNvSpPr/>
          <p:nvPr/>
        </p:nvSpPr>
        <p:spPr>
          <a:xfrm>
            <a:off x="5707023" y="3916442"/>
            <a:ext cx="2699623" cy="337304"/>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Trim &amp; Replace</a:t>
            </a:r>
            <a:endParaRPr lang="en-US" sz="2100" dirty="0"/>
          </a:p>
        </p:txBody>
      </p:sp>
      <p:sp>
        <p:nvSpPr>
          <p:cNvPr id="11" name="Text 9"/>
          <p:cNvSpPr/>
          <p:nvPr/>
        </p:nvSpPr>
        <p:spPr>
          <a:xfrm>
            <a:off x="5707023" y="4383286"/>
            <a:ext cx="3216235" cy="1036558"/>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Removing hidden characters like tabs or newlines that can disrupt data parsing.</a:t>
            </a:r>
            <a:endParaRPr lang="en-US" sz="1700" dirty="0"/>
          </a:p>
        </p:txBody>
      </p:sp>
      <p:sp>
        <p:nvSpPr>
          <p:cNvPr id="12" name="Shape 10"/>
          <p:cNvSpPr/>
          <p:nvPr/>
        </p:nvSpPr>
        <p:spPr>
          <a:xfrm>
            <a:off x="4897279" y="4398169"/>
            <a:ext cx="539829" cy="539829"/>
          </a:xfrm>
          <a:prstGeom prst="roundRect">
            <a:avLst>
              <a:gd name="adj" fmla="val 16804"/>
            </a:avLst>
          </a:prstGeom>
          <a:solidFill>
            <a:srgbClr val="09151A">
              <a:alpha val="95000"/>
            </a:srgbClr>
          </a:solidFill>
          <a:ln w="30480">
            <a:solidFill>
              <a:srgbClr val="194A99"/>
            </a:solidFill>
            <a:prstDash val="solid"/>
          </a:ln>
        </p:spPr>
      </p:sp>
      <p:pic>
        <p:nvPicPr>
          <p:cNvPr id="13"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032177" y="4533067"/>
            <a:ext cx="269915" cy="269915"/>
          </a:xfrm>
          <a:prstGeom prst="rect">
            <a:avLst/>
          </a:prstGeom>
        </p:spPr>
      </p:pic>
      <p:sp>
        <p:nvSpPr>
          <p:cNvPr id="14" name="Shape 11"/>
          <p:cNvSpPr/>
          <p:nvPr/>
        </p:nvSpPr>
        <p:spPr>
          <a:xfrm>
            <a:off x="9463087" y="3700582"/>
            <a:ext cx="4295775" cy="1935123"/>
          </a:xfrm>
          <a:prstGeom prst="rect">
            <a:avLst/>
          </a:prstGeom>
          <a:solidFill>
            <a:srgbClr val="003180"/>
          </a:solidFill>
          <a:ln/>
        </p:spPr>
      </p:sp>
      <p:sp>
        <p:nvSpPr>
          <p:cNvPr id="15" name="Shape 12"/>
          <p:cNvSpPr/>
          <p:nvPr/>
        </p:nvSpPr>
        <p:spPr>
          <a:xfrm>
            <a:off x="9463087" y="3700582"/>
            <a:ext cx="30480" cy="1935123"/>
          </a:xfrm>
          <a:prstGeom prst="roundRect">
            <a:avLst>
              <a:gd name="adj" fmla="val 297608"/>
            </a:avLst>
          </a:prstGeom>
          <a:solidFill>
            <a:srgbClr val="194A99"/>
          </a:solidFill>
          <a:ln/>
        </p:spPr>
      </p:sp>
      <p:sp>
        <p:nvSpPr>
          <p:cNvPr id="16" name="Text 13"/>
          <p:cNvSpPr/>
          <p:nvPr/>
        </p:nvSpPr>
        <p:spPr>
          <a:xfrm>
            <a:off x="10002917" y="3916442"/>
            <a:ext cx="2699623" cy="337304"/>
          </a:xfrm>
          <a:prstGeom prst="rect">
            <a:avLst/>
          </a:prstGeom>
          <a:noFill/>
          <a:ln/>
        </p:spPr>
        <p:txBody>
          <a:bodyPr wrap="none" lIns="0" tIns="0" rIns="0" bIns="0" rtlCol="0" anchor="t"/>
          <a:lstStyle/>
          <a:p>
            <a:pPr marL="0" indent="0" algn="l">
              <a:lnSpc>
                <a:spcPts val="2650"/>
              </a:lnSpc>
              <a:buNone/>
            </a:pPr>
            <a:r>
              <a:rPr lang="en-US" sz="2100" dirty="0">
                <a:solidFill>
                  <a:srgbClr val="E2E6E9"/>
                </a:solidFill>
                <a:latin typeface="Merriweather" pitchFamily="34" charset="0"/>
                <a:ea typeface="Merriweather" pitchFamily="34" charset="-122"/>
                <a:cs typeface="Merriweather" pitchFamily="34" charset="-120"/>
              </a:rPr>
              <a:t>Validate &amp; Update</a:t>
            </a:r>
            <a:endParaRPr lang="en-US" sz="2100" dirty="0"/>
          </a:p>
        </p:txBody>
      </p:sp>
      <p:sp>
        <p:nvSpPr>
          <p:cNvPr id="17" name="Text 14"/>
          <p:cNvSpPr/>
          <p:nvPr/>
        </p:nvSpPr>
        <p:spPr>
          <a:xfrm>
            <a:off x="10002917" y="4383286"/>
            <a:ext cx="3540085" cy="1036558"/>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Ensuring all numerical fields contain only digits, making them suitable for calculations.</a:t>
            </a:r>
            <a:endParaRPr lang="en-US" sz="1700" dirty="0"/>
          </a:p>
        </p:txBody>
      </p:sp>
      <p:sp>
        <p:nvSpPr>
          <p:cNvPr id="18" name="Shape 15"/>
          <p:cNvSpPr/>
          <p:nvPr/>
        </p:nvSpPr>
        <p:spPr>
          <a:xfrm>
            <a:off x="9193173" y="4398169"/>
            <a:ext cx="539829" cy="539829"/>
          </a:xfrm>
          <a:prstGeom prst="roundRect">
            <a:avLst>
              <a:gd name="adj" fmla="val 16804"/>
            </a:avLst>
          </a:prstGeom>
          <a:solidFill>
            <a:srgbClr val="09151A">
              <a:alpha val="95000"/>
            </a:srgbClr>
          </a:solidFill>
          <a:ln w="30480">
            <a:solidFill>
              <a:srgbClr val="194A99"/>
            </a:solidFill>
            <a:prstDash val="solid"/>
          </a:ln>
        </p:spPr>
      </p:sp>
      <p:pic>
        <p:nvPicPr>
          <p:cNvPr id="19" name="Image 1" descr="preencoded.png"/>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328071" y="4533067"/>
            <a:ext cx="269915" cy="269915"/>
          </a:xfrm>
          <a:prstGeom prst="rect">
            <a:avLst/>
          </a:prstGeom>
        </p:spPr>
      </p:pic>
      <p:sp>
        <p:nvSpPr>
          <p:cNvPr id="20" name="Text 16"/>
          <p:cNvSpPr/>
          <p:nvPr/>
        </p:nvSpPr>
        <p:spPr>
          <a:xfrm>
            <a:off x="863798" y="5886212"/>
            <a:ext cx="12902803" cy="691039"/>
          </a:xfrm>
          <a:prstGeom prst="rect">
            <a:avLst/>
          </a:prstGeom>
          <a:noFill/>
          <a:ln/>
        </p:spPr>
        <p:txBody>
          <a:bodyPr wrap="square" lIns="0" tIns="0" rIns="0" bIns="0" rtlCol="0" anchor="t"/>
          <a:lstStyle/>
          <a:p>
            <a:pPr marL="0" indent="0" algn="l">
              <a:lnSpc>
                <a:spcPts val="2700"/>
              </a:lnSpc>
              <a:buNone/>
            </a:pPr>
            <a:r>
              <a:rPr lang="en-US" sz="1700" dirty="0">
                <a:solidFill>
                  <a:srgbClr val="E2E6E9"/>
                </a:solidFill>
                <a:latin typeface="Merriweather" pitchFamily="34" charset="0"/>
                <a:ea typeface="Merriweather" pitchFamily="34" charset="-122"/>
                <a:cs typeface="Merriweather" pitchFamily="34" charset="-120"/>
              </a:rPr>
              <a:t>Clean data is paramount for accurate reporting and reliable insights. These steps prevent errors in calculations and ensure our analytical views are trustworthy.</a:t>
            </a:r>
            <a:endParaRPr lang="en-US"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10672" y="563285"/>
            <a:ext cx="7503081" cy="477083"/>
          </a:xfrm>
          <a:prstGeom prst="rect">
            <a:avLst/>
          </a:prstGeom>
          <a:noFill/>
          <a:ln/>
        </p:spPr>
        <p:txBody>
          <a:bodyPr wrap="none" lIns="0" tIns="0" rIns="0" bIns="0" rtlCol="0" anchor="t"/>
          <a:lstStyle/>
          <a:p>
            <a:pPr marL="0" indent="0" algn="l">
              <a:lnSpc>
                <a:spcPts val="3750"/>
              </a:lnSpc>
              <a:buNone/>
            </a:pPr>
            <a:r>
              <a:rPr lang="en-US" sz="3000" dirty="0">
                <a:solidFill>
                  <a:srgbClr val="F5F0F0"/>
                </a:solidFill>
                <a:latin typeface="Merriweather" pitchFamily="34" charset="0"/>
                <a:ea typeface="Merriweather" pitchFamily="34" charset="-122"/>
                <a:cs typeface="Merriweather" pitchFamily="34" charset="-120"/>
              </a:rPr>
              <a:t>Key Analytical Views: Unlocking Insights</a:t>
            </a:r>
            <a:endParaRPr lang="en-US" sz="3000" dirty="0"/>
          </a:p>
        </p:txBody>
      </p:sp>
      <p:sp>
        <p:nvSpPr>
          <p:cNvPr id="3" name="Text 1"/>
          <p:cNvSpPr/>
          <p:nvPr/>
        </p:nvSpPr>
        <p:spPr>
          <a:xfrm>
            <a:off x="610672" y="1345644"/>
            <a:ext cx="13409057"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We've created several SQL views to provide aggregated insights into user demographics, workout performance, and activity correlations, making complex data readily accessible.</a:t>
            </a:r>
            <a:endParaRPr lang="en-US" sz="1200" dirty="0"/>
          </a:p>
        </p:txBody>
      </p:sp>
      <p:sp>
        <p:nvSpPr>
          <p:cNvPr id="4" name="Shape 2"/>
          <p:cNvSpPr/>
          <p:nvPr/>
        </p:nvSpPr>
        <p:spPr>
          <a:xfrm>
            <a:off x="610672" y="1842552"/>
            <a:ext cx="76319" cy="76319"/>
          </a:xfrm>
          <a:prstGeom prst="roundRect">
            <a:avLst>
              <a:gd name="adj" fmla="val 599064"/>
            </a:avLst>
          </a:prstGeom>
          <a:solidFill>
            <a:srgbClr val="609DFF"/>
          </a:solidFill>
          <a:ln/>
        </p:spPr>
      </p:sp>
      <p:sp>
        <p:nvSpPr>
          <p:cNvPr id="5" name="Text 3"/>
          <p:cNvSpPr/>
          <p:nvPr/>
        </p:nvSpPr>
        <p:spPr>
          <a:xfrm>
            <a:off x="839629" y="1761530"/>
            <a:ext cx="2041446"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vw_gender_percentage</a:t>
            </a:r>
            <a:endParaRPr lang="en-US" sz="1500" dirty="0"/>
          </a:p>
        </p:txBody>
      </p:sp>
      <p:sp>
        <p:nvSpPr>
          <p:cNvPr id="6" name="Text 4"/>
          <p:cNvSpPr/>
          <p:nvPr/>
        </p:nvSpPr>
        <p:spPr>
          <a:xfrm>
            <a:off x="839629" y="2099191"/>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Shows the distribution and percentage of male and female users in the database.</a:t>
            </a:r>
            <a:endParaRPr lang="en-US" sz="1200" dirty="0"/>
          </a:p>
        </p:txBody>
      </p:sp>
      <p:sp>
        <p:nvSpPr>
          <p:cNvPr id="7" name="Shape 5"/>
          <p:cNvSpPr/>
          <p:nvPr/>
        </p:nvSpPr>
        <p:spPr>
          <a:xfrm>
            <a:off x="610672" y="2729686"/>
            <a:ext cx="76319" cy="76319"/>
          </a:xfrm>
          <a:prstGeom prst="roundRect">
            <a:avLst>
              <a:gd name="adj" fmla="val 599064"/>
            </a:avLst>
          </a:prstGeom>
          <a:solidFill>
            <a:srgbClr val="609DFF"/>
          </a:solidFill>
          <a:ln/>
        </p:spPr>
      </p:sp>
      <p:sp>
        <p:nvSpPr>
          <p:cNvPr id="8" name="Text 6"/>
          <p:cNvSpPr/>
          <p:nvPr/>
        </p:nvSpPr>
        <p:spPr>
          <a:xfrm>
            <a:off x="839629" y="2648664"/>
            <a:ext cx="1908453"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vw_user_age_stats</a:t>
            </a:r>
            <a:endParaRPr lang="en-US" sz="1500" dirty="0"/>
          </a:p>
        </p:txBody>
      </p:sp>
      <p:sp>
        <p:nvSpPr>
          <p:cNvPr id="9" name="Text 7"/>
          <p:cNvSpPr/>
          <p:nvPr/>
        </p:nvSpPr>
        <p:spPr>
          <a:xfrm>
            <a:off x="839629" y="2986326"/>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Calculates the minimum, maximum, and average age of users.</a:t>
            </a:r>
            <a:endParaRPr lang="en-US" sz="1200" dirty="0"/>
          </a:p>
        </p:txBody>
      </p:sp>
      <p:sp>
        <p:nvSpPr>
          <p:cNvPr id="10" name="Shape 8"/>
          <p:cNvSpPr/>
          <p:nvPr/>
        </p:nvSpPr>
        <p:spPr>
          <a:xfrm>
            <a:off x="610672" y="3616821"/>
            <a:ext cx="76319" cy="76319"/>
          </a:xfrm>
          <a:prstGeom prst="roundRect">
            <a:avLst>
              <a:gd name="adj" fmla="val 599064"/>
            </a:avLst>
          </a:prstGeom>
          <a:solidFill>
            <a:srgbClr val="609DFF"/>
          </a:solidFill>
          <a:ln/>
        </p:spPr>
      </p:sp>
      <p:sp>
        <p:nvSpPr>
          <p:cNvPr id="11" name="Text 9"/>
          <p:cNvSpPr/>
          <p:nvPr/>
        </p:nvSpPr>
        <p:spPr>
          <a:xfrm>
            <a:off x="839629" y="3535799"/>
            <a:ext cx="2391489"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vw_experience_percentage</a:t>
            </a:r>
            <a:endParaRPr lang="en-US" sz="1500" dirty="0"/>
          </a:p>
        </p:txBody>
      </p:sp>
      <p:sp>
        <p:nvSpPr>
          <p:cNvPr id="12" name="Text 10"/>
          <p:cNvSpPr/>
          <p:nvPr/>
        </p:nvSpPr>
        <p:spPr>
          <a:xfrm>
            <a:off x="839629" y="3873460"/>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Details the percentage of users at each experience level (Beginner, Intermediate, Expert).</a:t>
            </a:r>
            <a:endParaRPr lang="en-US" sz="1200" dirty="0"/>
          </a:p>
        </p:txBody>
      </p:sp>
      <p:sp>
        <p:nvSpPr>
          <p:cNvPr id="13" name="Shape 11"/>
          <p:cNvSpPr/>
          <p:nvPr/>
        </p:nvSpPr>
        <p:spPr>
          <a:xfrm>
            <a:off x="610672" y="4503956"/>
            <a:ext cx="76319" cy="76319"/>
          </a:xfrm>
          <a:prstGeom prst="roundRect">
            <a:avLst>
              <a:gd name="adj" fmla="val 599064"/>
            </a:avLst>
          </a:prstGeom>
          <a:solidFill>
            <a:srgbClr val="609DFF"/>
          </a:solidFill>
          <a:ln/>
        </p:spPr>
      </p:sp>
      <p:sp>
        <p:nvSpPr>
          <p:cNvPr id="14" name="Text 12"/>
          <p:cNvSpPr/>
          <p:nvPr/>
        </p:nvSpPr>
        <p:spPr>
          <a:xfrm>
            <a:off x="839629" y="4422934"/>
            <a:ext cx="1991201"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vw_workout_summary</a:t>
            </a:r>
            <a:endParaRPr lang="en-US" sz="1500" dirty="0"/>
          </a:p>
        </p:txBody>
      </p:sp>
      <p:sp>
        <p:nvSpPr>
          <p:cNvPr id="15" name="Text 13"/>
          <p:cNvSpPr/>
          <p:nvPr/>
        </p:nvSpPr>
        <p:spPr>
          <a:xfrm>
            <a:off x="839629" y="4760595"/>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Provides average calories burned and session duration across all workouts.</a:t>
            </a:r>
            <a:endParaRPr lang="en-US" sz="1200" dirty="0"/>
          </a:p>
        </p:txBody>
      </p:sp>
      <p:sp>
        <p:nvSpPr>
          <p:cNvPr id="16" name="Shape 14"/>
          <p:cNvSpPr/>
          <p:nvPr/>
        </p:nvSpPr>
        <p:spPr>
          <a:xfrm>
            <a:off x="610672" y="5391090"/>
            <a:ext cx="76319" cy="76319"/>
          </a:xfrm>
          <a:prstGeom prst="roundRect">
            <a:avLst>
              <a:gd name="adj" fmla="val 599064"/>
            </a:avLst>
          </a:prstGeom>
          <a:solidFill>
            <a:srgbClr val="609DFF"/>
          </a:solidFill>
          <a:ln/>
        </p:spPr>
      </p:sp>
      <p:sp>
        <p:nvSpPr>
          <p:cNvPr id="17" name="Text 15"/>
          <p:cNvSpPr/>
          <p:nvPr/>
        </p:nvSpPr>
        <p:spPr>
          <a:xfrm>
            <a:off x="839629" y="5310068"/>
            <a:ext cx="2378512"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vw_workouttype_summary</a:t>
            </a:r>
            <a:endParaRPr lang="en-US" sz="1500" dirty="0"/>
          </a:p>
        </p:txBody>
      </p:sp>
      <p:sp>
        <p:nvSpPr>
          <p:cNvPr id="18" name="Text 16"/>
          <p:cNvSpPr/>
          <p:nvPr/>
        </p:nvSpPr>
        <p:spPr>
          <a:xfrm>
            <a:off x="839629" y="5647730"/>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Summarizes the count and percentage of each workout type performed.</a:t>
            </a:r>
            <a:endParaRPr lang="en-US" sz="1200" dirty="0"/>
          </a:p>
        </p:txBody>
      </p:sp>
      <p:sp>
        <p:nvSpPr>
          <p:cNvPr id="19" name="Shape 17"/>
          <p:cNvSpPr/>
          <p:nvPr/>
        </p:nvSpPr>
        <p:spPr>
          <a:xfrm>
            <a:off x="610672" y="6278225"/>
            <a:ext cx="76319" cy="76319"/>
          </a:xfrm>
          <a:prstGeom prst="roundRect">
            <a:avLst>
              <a:gd name="adj" fmla="val 599064"/>
            </a:avLst>
          </a:prstGeom>
          <a:solidFill>
            <a:srgbClr val="609DFF"/>
          </a:solidFill>
          <a:ln/>
        </p:spPr>
      </p:sp>
      <p:sp>
        <p:nvSpPr>
          <p:cNvPr id="20" name="Text 18"/>
          <p:cNvSpPr/>
          <p:nvPr/>
        </p:nvSpPr>
        <p:spPr>
          <a:xfrm>
            <a:off x="839629" y="6197203"/>
            <a:ext cx="2001798"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vw_activity_correlation</a:t>
            </a:r>
            <a:endParaRPr lang="en-US" sz="1500" dirty="0"/>
          </a:p>
        </p:txBody>
      </p:sp>
      <p:sp>
        <p:nvSpPr>
          <p:cNvPr id="21" name="Text 19"/>
          <p:cNvSpPr/>
          <p:nvPr/>
        </p:nvSpPr>
        <p:spPr>
          <a:xfrm>
            <a:off x="839629" y="6534864"/>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Correlates user attributes (age, gender, experience) with session duration and calories burned, including calories per hour.</a:t>
            </a:r>
            <a:endParaRPr lang="en-US" sz="1200" dirty="0"/>
          </a:p>
        </p:txBody>
      </p:sp>
      <p:sp>
        <p:nvSpPr>
          <p:cNvPr id="22" name="Shape 20"/>
          <p:cNvSpPr/>
          <p:nvPr/>
        </p:nvSpPr>
        <p:spPr>
          <a:xfrm>
            <a:off x="610672" y="7165360"/>
            <a:ext cx="76319" cy="76319"/>
          </a:xfrm>
          <a:prstGeom prst="roundRect">
            <a:avLst>
              <a:gd name="adj" fmla="val 599064"/>
            </a:avLst>
          </a:prstGeom>
          <a:solidFill>
            <a:srgbClr val="609DFF"/>
          </a:solidFill>
          <a:ln/>
        </p:spPr>
      </p:sp>
      <p:sp>
        <p:nvSpPr>
          <p:cNvPr id="23" name="Text 21"/>
          <p:cNvSpPr/>
          <p:nvPr/>
        </p:nvSpPr>
        <p:spPr>
          <a:xfrm>
            <a:off x="839629" y="7084338"/>
            <a:ext cx="2546271" cy="246102"/>
          </a:xfrm>
          <a:prstGeom prst="rect">
            <a:avLst/>
          </a:prstGeom>
          <a:noFill/>
          <a:ln/>
        </p:spPr>
        <p:txBody>
          <a:bodyPr wrap="none" lIns="0" tIns="0" rIns="0" bIns="0" rtlCol="0" anchor="t"/>
          <a:lstStyle/>
          <a:p>
            <a:pPr marL="0" indent="0" algn="l">
              <a:lnSpc>
                <a:spcPts val="1850"/>
              </a:lnSpc>
              <a:buNone/>
            </a:pPr>
            <a:r>
              <a:rPr lang="en-US" sz="1500" dirty="0">
                <a:solidFill>
                  <a:srgbClr val="E2E6E9"/>
                </a:solidFill>
                <a:highlight>
                  <a:srgbClr val="162227"/>
                </a:highlight>
                <a:latin typeface="Consolas" pitchFamily="34" charset="0"/>
                <a:ea typeface="Consolas" pitchFamily="34" charset="-122"/>
                <a:cs typeface="Consolas" pitchFamily="34" charset="-120"/>
              </a:rPr>
              <a:t>vw_experience_performance</a:t>
            </a:r>
            <a:endParaRPr lang="en-US" sz="1500" dirty="0"/>
          </a:p>
        </p:txBody>
      </p:sp>
      <p:sp>
        <p:nvSpPr>
          <p:cNvPr id="24" name="Text 22"/>
          <p:cNvSpPr/>
          <p:nvPr/>
        </p:nvSpPr>
        <p:spPr>
          <a:xfrm>
            <a:off x="839629" y="7421999"/>
            <a:ext cx="13180100" cy="244197"/>
          </a:xfrm>
          <a:prstGeom prst="rect">
            <a:avLst/>
          </a:prstGeom>
          <a:noFill/>
          <a:ln/>
        </p:spPr>
        <p:txBody>
          <a:bodyPr wrap="none" lIns="0" tIns="0" rIns="0" bIns="0" rtlCol="0" anchor="t"/>
          <a:lstStyle/>
          <a:p>
            <a:pPr marL="0" indent="0" algn="l">
              <a:lnSpc>
                <a:spcPts val="1900"/>
              </a:lnSpc>
              <a:buNone/>
            </a:pPr>
            <a:r>
              <a:rPr lang="en-US" sz="1200" dirty="0">
                <a:solidFill>
                  <a:srgbClr val="E2E6E9"/>
                </a:solidFill>
                <a:latin typeface="Merriweather" pitchFamily="34" charset="0"/>
                <a:ea typeface="Merriweather" pitchFamily="34" charset="-122"/>
                <a:cs typeface="Merriweather" pitchFamily="34" charset="-120"/>
              </a:rPr>
              <a:t>Compares performance metrics (sessions, calories, heart rate, water intake) across different experience levels.</a:t>
            </a:r>
            <a:endParaRPr lang="en-US" sz="12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1057</Words>
  <Application>Microsoft Office PowerPoint</Application>
  <PresentationFormat>Custom</PresentationFormat>
  <Paragraphs>85</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Merriweather</vt:lpstr>
      <vt:lpstr>Consolas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Sara Mohamed</cp:lastModifiedBy>
  <cp:revision>1</cp:revision>
  <dcterms:created xsi:type="dcterms:W3CDTF">2025-12-03T13:31:59Z</dcterms:created>
  <dcterms:modified xsi:type="dcterms:W3CDTF">2025-12-03T13:33:35Z</dcterms:modified>
</cp:coreProperties>
</file>